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9" r:id="rId2"/>
    <p:sldId id="279" r:id="rId3"/>
    <p:sldId id="257" r:id="rId4"/>
    <p:sldId id="316" r:id="rId5"/>
    <p:sldId id="311" r:id="rId6"/>
    <p:sldId id="308" r:id="rId7"/>
    <p:sldId id="312" r:id="rId8"/>
    <p:sldId id="310" r:id="rId9"/>
    <p:sldId id="309" r:id="rId10"/>
    <p:sldId id="266" r:id="rId11"/>
    <p:sldId id="314" r:id="rId12"/>
    <p:sldId id="326" r:id="rId13"/>
    <p:sldId id="259" r:id="rId14"/>
    <p:sldId id="349" r:id="rId15"/>
    <p:sldId id="315" r:id="rId16"/>
    <p:sldId id="258" r:id="rId17"/>
    <p:sldId id="292" r:id="rId18"/>
    <p:sldId id="295" r:id="rId19"/>
    <p:sldId id="317" r:id="rId20"/>
    <p:sldId id="319" r:id="rId21"/>
    <p:sldId id="334" r:id="rId22"/>
    <p:sldId id="323" r:id="rId23"/>
    <p:sldId id="299" r:id="rId24"/>
    <p:sldId id="325" r:id="rId25"/>
    <p:sldId id="333" r:id="rId26"/>
    <p:sldId id="273" r:id="rId27"/>
    <p:sldId id="305" r:id="rId28"/>
    <p:sldId id="348" r:id="rId29"/>
    <p:sldId id="342" r:id="rId30"/>
    <p:sldId id="345" r:id="rId31"/>
    <p:sldId id="347" r:id="rId32"/>
    <p:sldId id="327" r:id="rId33"/>
    <p:sldId id="339" r:id="rId34"/>
    <p:sldId id="340" r:id="rId35"/>
    <p:sldId id="341" r:id="rId36"/>
    <p:sldId id="274" r:id="rId37"/>
    <p:sldId id="338" r:id="rId38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0BE87"/>
    <a:srgbClr val="FF7900"/>
    <a:srgbClr val="FFD200"/>
    <a:srgbClr val="4BB4E6"/>
    <a:srgbClr val="085EBD"/>
    <a:srgbClr val="E2504C"/>
    <a:srgbClr val="D9C2F0"/>
    <a:srgbClr val="FFF6B6"/>
    <a:srgbClr val="492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0" autoAdjust="0"/>
    <p:restoredTop sz="84342" autoAdjust="0"/>
  </p:normalViewPr>
  <p:slideViewPr>
    <p:cSldViewPr>
      <p:cViewPr>
        <p:scale>
          <a:sx n="75" d="100"/>
          <a:sy n="75" d="100"/>
        </p:scale>
        <p:origin x="-1224" y="-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ipa\pozaprojektowe\__WSPOLPRACA-BIZNES\VEOLIA\2018_EcoCraft\Etap1a_ZajeciaWszkolach-miniEkoDiagnoza\robocze\wyk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49556049165353E-2"/>
          <c:y val="9.6479243480818447E-2"/>
          <c:w val="0.45752211240397528"/>
          <c:h val="0.8216040715537620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7900"/>
              </a:solidFill>
            </c:spPr>
          </c:dPt>
          <c:dPt>
            <c:idx val="1"/>
            <c:bubble3D val="0"/>
            <c:spPr>
              <a:solidFill>
                <a:srgbClr val="50BE87"/>
              </a:solidFill>
            </c:spPr>
          </c:dPt>
          <c:dPt>
            <c:idx val="2"/>
            <c:bubble3D val="0"/>
            <c:spPr>
              <a:solidFill>
                <a:srgbClr val="4BB4E6"/>
              </a:solidFill>
            </c:spPr>
          </c:dPt>
          <c:dPt>
            <c:idx val="3"/>
            <c:bubble3D val="0"/>
            <c:spPr>
              <a:solidFill>
                <a:srgbClr val="FFB4E6"/>
              </a:solidFill>
            </c:spPr>
          </c:dPt>
          <c:dPt>
            <c:idx val="4"/>
            <c:bubble3D val="0"/>
            <c:spPr>
              <a:solidFill>
                <a:srgbClr val="A885D8"/>
              </a:solidFill>
            </c:spPr>
          </c:dPt>
          <c:dPt>
            <c:idx val="5"/>
            <c:bubble3D val="0"/>
            <c:spPr>
              <a:solidFill>
                <a:srgbClr val="FFD200"/>
              </a:solidFill>
            </c:spPr>
          </c:dPt>
          <c:dPt>
            <c:idx val="6"/>
            <c:bubble3D val="0"/>
            <c:spPr>
              <a:solidFill>
                <a:srgbClr val="D9C2F0">
                  <a:alpha val="49804"/>
                </a:srgbClr>
              </a:solidFill>
            </c:spPr>
          </c:dPt>
          <c:dPt>
            <c:idx val="7"/>
            <c:bubble3D val="0"/>
            <c:spPr>
              <a:solidFill>
                <a:srgbClr val="4BB4E6">
                  <a:alpha val="50000"/>
                </a:srgbClr>
              </a:solidFill>
            </c:spPr>
          </c:dPt>
          <c:dPt>
            <c:idx val="8"/>
            <c:bubble3D val="0"/>
            <c:spPr>
              <a:solidFill>
                <a:srgbClr val="FFF6B6"/>
              </a:solidFill>
            </c:spPr>
          </c:dPt>
          <c:dPt>
            <c:idx val="9"/>
            <c:bubble3D val="0"/>
            <c:spPr>
              <a:solidFill>
                <a:srgbClr val="50BE87">
                  <a:alpha val="50000"/>
                </a:srgbClr>
              </a:solidFill>
            </c:spPr>
          </c:dPt>
          <c:dLbls>
            <c:dLbl>
              <c:idx val="7"/>
              <c:layout>
                <c:manualLayout>
                  <c:x val="-1.8921866526132612E-2"/>
                  <c:y val="-0.1379959129281311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4.0546856841712732E-3"/>
                  <c:y val="-0.1453865069295418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1.4867180841961342E-2"/>
                  <c:y val="-0.1453865069295418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Arkusz1!$A$12:$A$21</c:f>
              <c:strCache>
                <c:ptCount val="10"/>
                <c:pt idx="0">
                  <c:v>chłodziarko-zamrażarka</c:v>
                </c:pt>
                <c:pt idx="1">
                  <c:v>oświetlenie i drobny sprzęt AGD</c:v>
                </c:pt>
                <c:pt idx="2">
                  <c:v>kuchnia elektryczna</c:v>
                </c:pt>
                <c:pt idx="3">
                  <c:v>pralka</c:v>
                </c:pt>
                <c:pt idx="4">
                  <c:v>zestaw Hi-Fi</c:v>
                </c:pt>
                <c:pt idx="5">
                  <c:v>telewizor</c:v>
                </c:pt>
                <c:pt idx="6">
                  <c:v>czajnik elektryczny</c:v>
                </c:pt>
                <c:pt idx="7">
                  <c:v>komputer</c:v>
                </c:pt>
                <c:pt idx="8">
                  <c:v>kuchnia mikrofalowa</c:v>
                </c:pt>
                <c:pt idx="9">
                  <c:v>zmywarka do naczyń</c:v>
                </c:pt>
              </c:strCache>
            </c:strRef>
          </c:cat>
          <c:val>
            <c:numRef>
              <c:f>Arkusz1!$B$12:$B$21</c:f>
              <c:numCache>
                <c:formatCode>0.000</c:formatCode>
                <c:ptCount val="10"/>
                <c:pt idx="0">
                  <c:v>28.1</c:v>
                </c:pt>
                <c:pt idx="1">
                  <c:v>20.399999999999999</c:v>
                </c:pt>
                <c:pt idx="2">
                  <c:v>19.600000000000001</c:v>
                </c:pt>
                <c:pt idx="3">
                  <c:v>9.1</c:v>
                </c:pt>
                <c:pt idx="4">
                  <c:v>6.6</c:v>
                </c:pt>
                <c:pt idx="5">
                  <c:v>6</c:v>
                </c:pt>
                <c:pt idx="6">
                  <c:v>5.3</c:v>
                </c:pt>
                <c:pt idx="7">
                  <c:v>2.4</c:v>
                </c:pt>
                <c:pt idx="8">
                  <c:v>2</c:v>
                </c:pt>
                <c:pt idx="9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Helvetica 75" panose="020B0804020202020204" pitchFamily="34" charset="0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lang="pl-PL" sz="1600" b="0" i="0" u="none" strike="noStrike" kern="1200" baseline="0">
                <a:solidFill>
                  <a:prstClr val="black"/>
                </a:solidFill>
                <a:latin typeface="Helvetica 75" panose="020B0804020202020204" pitchFamily="34" charset="0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lang="pl-PL" sz="1600" b="0" i="0" u="none" strike="noStrike" kern="1200" baseline="0">
                <a:solidFill>
                  <a:prstClr val="black"/>
                </a:solidFill>
                <a:latin typeface="Helvetica 75" panose="020B0804020202020204" pitchFamily="34" charset="0"/>
                <a:ea typeface="+mn-ea"/>
                <a:cs typeface="+mn-cs"/>
              </a:defRPr>
            </a:pPr>
            <a:endParaRPr lang="pl-PL"/>
          </a:p>
        </c:txPr>
      </c:legendEntry>
      <c:legendEntry>
        <c:idx val="3"/>
        <c:txPr>
          <a:bodyPr/>
          <a:lstStyle/>
          <a:p>
            <a:pPr>
              <a:defRPr lang="pl-PL" sz="1600" b="0" i="0" u="none" strike="noStrike" kern="1200" baseline="0">
                <a:solidFill>
                  <a:prstClr val="black"/>
                </a:solidFill>
                <a:latin typeface="Helvetica 75" panose="020B0804020202020204" pitchFamily="34" charset="0"/>
                <a:ea typeface="+mn-ea"/>
                <a:cs typeface="+mn-cs"/>
              </a:defRPr>
            </a:pPr>
            <a:endParaRPr lang="pl-PL"/>
          </a:p>
        </c:txPr>
      </c:legendEntry>
      <c:legendEntry>
        <c:idx val="4"/>
        <c:txPr>
          <a:bodyPr/>
          <a:lstStyle/>
          <a:p>
            <a:pPr>
              <a:defRPr lang="pl-PL" sz="1600" b="0" i="0" u="none" strike="noStrike" kern="1200" baseline="0">
                <a:solidFill>
                  <a:prstClr val="black"/>
                </a:solidFill>
                <a:latin typeface="Helvetica 75" panose="020B0804020202020204" pitchFamily="34" charset="0"/>
                <a:ea typeface="+mn-ea"/>
                <a:cs typeface="+mn-cs"/>
              </a:defRPr>
            </a:pPr>
            <a:endParaRPr lang="pl-PL"/>
          </a:p>
        </c:txPr>
      </c:legendEntry>
      <c:legendEntry>
        <c:idx val="5"/>
        <c:txPr>
          <a:bodyPr/>
          <a:lstStyle/>
          <a:p>
            <a:pPr>
              <a:defRPr lang="pl-PL" sz="1600" b="0" i="0" u="none" strike="noStrike" kern="1200" baseline="0">
                <a:solidFill>
                  <a:prstClr val="black"/>
                </a:solidFill>
                <a:latin typeface="Helvetica 75" panose="020B0804020202020204" pitchFamily="34" charset="0"/>
                <a:ea typeface="+mn-ea"/>
                <a:cs typeface="+mn-cs"/>
              </a:defRPr>
            </a:pPr>
            <a:endParaRPr lang="pl-PL"/>
          </a:p>
        </c:txPr>
      </c:legendEntry>
      <c:legendEntry>
        <c:idx val="6"/>
        <c:txPr>
          <a:bodyPr/>
          <a:lstStyle/>
          <a:p>
            <a:pPr>
              <a:defRPr lang="pl-PL" sz="1600" b="0" i="0" u="none" strike="noStrike" kern="1200" baseline="0">
                <a:solidFill>
                  <a:prstClr val="black"/>
                </a:solidFill>
                <a:latin typeface="Helvetica 75" panose="020B0804020202020204" pitchFamily="34" charset="0"/>
                <a:ea typeface="+mn-ea"/>
                <a:cs typeface="+mn-cs"/>
              </a:defRPr>
            </a:pPr>
            <a:endParaRPr lang="pl-PL"/>
          </a:p>
        </c:txPr>
      </c:legendEntry>
      <c:legendEntry>
        <c:idx val="7"/>
        <c:txPr>
          <a:bodyPr/>
          <a:lstStyle/>
          <a:p>
            <a:pPr>
              <a:defRPr lang="pl-PL" sz="1600" b="0" i="0" u="none" strike="noStrike" kern="1200" baseline="0">
                <a:solidFill>
                  <a:prstClr val="black"/>
                </a:solidFill>
                <a:latin typeface="Helvetica 75" panose="020B0804020202020204" pitchFamily="34" charset="0"/>
                <a:ea typeface="+mn-ea"/>
                <a:cs typeface="+mn-cs"/>
              </a:defRPr>
            </a:pPr>
            <a:endParaRPr lang="pl-PL"/>
          </a:p>
        </c:txPr>
      </c:legendEntry>
      <c:legendEntry>
        <c:idx val="8"/>
        <c:txPr>
          <a:bodyPr/>
          <a:lstStyle/>
          <a:p>
            <a:pPr>
              <a:defRPr lang="pl-PL" sz="1600" b="0" i="0" u="none" strike="noStrike" kern="1200" baseline="0">
                <a:solidFill>
                  <a:prstClr val="black"/>
                </a:solidFill>
                <a:latin typeface="Helvetica 75" panose="020B0804020202020204" pitchFamily="34" charset="0"/>
                <a:ea typeface="+mn-ea"/>
                <a:cs typeface="+mn-cs"/>
              </a:defRPr>
            </a:pPr>
            <a:endParaRPr lang="pl-PL"/>
          </a:p>
        </c:txPr>
      </c:legendEntry>
      <c:legendEntry>
        <c:idx val="9"/>
        <c:txPr>
          <a:bodyPr/>
          <a:lstStyle/>
          <a:p>
            <a:pPr algn="ctr">
              <a:defRPr lang="pl-PL" sz="1600" b="0" i="0" u="none" strike="noStrike" kern="1200" baseline="0">
                <a:solidFill>
                  <a:prstClr val="black"/>
                </a:solidFill>
                <a:latin typeface="Helvetica 75" panose="020B0804020202020204" pitchFamily="34" charset="0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5597309476598612"/>
          <c:y val="0.12531138935408173"/>
          <c:w val="0.44026905234013891"/>
          <c:h val="0.76401068150289442"/>
        </c:manualLayout>
      </c:layout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5E7B5-B083-491F-AE2F-503DF51BCC5F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BB1AF-C955-414A-AA7F-8D4AEA7FD4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353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Przedstawienie </a:t>
            </a:r>
            <a:r>
              <a:rPr lang="pl-PL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uczniom tematu zajęć: zajęcia dotyczące energii i sposobów jej oszczędzania.</a:t>
            </a:r>
            <a:endParaRPr lang="pl-PL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7966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/>
              <a:t>Skąd bierze się </a:t>
            </a:r>
            <a:r>
              <a:rPr lang="pl-PL" b="1" baseline="0" dirty="0" smtClean="0"/>
              <a:t>prąd?</a:t>
            </a:r>
            <a:endParaRPr lang="pl-PL" b="1" dirty="0" smtClean="0"/>
          </a:p>
          <a:p>
            <a:endParaRPr lang="pl-PL" dirty="0" smtClean="0"/>
          </a:p>
          <a:p>
            <a:r>
              <a:rPr lang="pl-PL" dirty="0" smtClean="0"/>
              <a:t>Prąd</a:t>
            </a:r>
            <a:r>
              <a:rPr lang="pl-PL" baseline="0" dirty="0" smtClean="0"/>
              <a:t> powstaje</a:t>
            </a:r>
            <a:r>
              <a:rPr lang="pl-PL" dirty="0" smtClean="0"/>
              <a:t>, gdy poruszają się maleńkie, niewidoczne gołym okiem cząsteczki, zwane elektronami. Cząsteczki są naładowane elektrycznie, a w ruch wprawia je niewidzialna siła – napięcie elektryczne. Ruchu cząsteczek, nie możemy zobaczyć, ale za to widzimy efekt tego ruchu, na przykład w postaci świecącej się żarówki, czy grającego radia.</a:t>
            </a:r>
          </a:p>
          <a:p>
            <a:endParaRPr lang="pl-PL" dirty="0" smtClean="0"/>
          </a:p>
          <a:p>
            <a:r>
              <a:rPr lang="pl-PL" dirty="0" smtClean="0"/>
              <a:t>Korzystamy z prądu przez cały czas, ale rzadko zastanawiamy się, skąd się bierze. Prąd elektryczny wytwarzany jest w </a:t>
            </a:r>
            <a:r>
              <a:rPr lang="pl-PL" b="1" dirty="0" smtClean="0"/>
              <a:t>elektrowniach</a:t>
            </a:r>
            <a:r>
              <a:rPr lang="pl-PL" dirty="0" smtClean="0"/>
              <a:t>. Wytworzony w nich prąd elektryczny jest rozsyłany do wszystkich odbiorców – do domów, biur i fabryk – </a:t>
            </a:r>
            <a:r>
              <a:rPr lang="pl-PL" b="1" dirty="0" smtClean="0"/>
              <a:t>siecią przewodów wysokiego napięcia</a:t>
            </a:r>
            <a:r>
              <a:rPr lang="pl-PL" dirty="0" smtClean="0"/>
              <a:t>.</a:t>
            </a:r>
            <a:r>
              <a:rPr lang="pl-PL" baseline="0" dirty="0" smtClean="0"/>
              <a:t> Za prąd, który otrzymujemy z elektrowni, płaci każdy z nas.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747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Prowadzący</a:t>
            </a:r>
            <a:r>
              <a:rPr lang="pl-PL" baseline="0" dirty="0" smtClean="0"/>
              <a:t> u</a:t>
            </a:r>
            <a:r>
              <a:rPr lang="pl-PL" dirty="0" smtClean="0"/>
              <a:t>świadamia uczniom, że elektrownia do wytworzenia prądu potrzebuje ogromnych ilości paliwa lub surowca. Paliwo może pochodzić ze źródeł odnawialnych lub nieodnawialnych.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 smtClean="0"/>
              <a:t>Odnawialne źródła energii </a:t>
            </a:r>
            <a:r>
              <a:rPr lang="pl-PL" dirty="0" smtClean="0"/>
              <a:t>– źródła energii, które uzupełniają się w procesach naturalnych, lub ich zużywanie następuje w bardzo powolnym tempie, przez co traktowane są jako niewyczerpalne. Pozyskiwanie energii z tych źródeł w porównaniu z pozyskiwaniem energii z paliw kopalnych jest bardziej przyjazne dla środowiska, głównie poprzez ograniczenie emisji szkodliwych substancji, w tym gazów cieplarnianych,</a:t>
            </a:r>
            <a:r>
              <a:rPr lang="pl-PL" baseline="0" dirty="0" smtClean="0"/>
              <a:t> np. wiatr, słońce, woda.</a:t>
            </a:r>
            <a:endParaRPr lang="pl-P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 smtClean="0"/>
              <a:t>Nieodnawialne źródła energii </a:t>
            </a:r>
            <a:r>
              <a:rPr lang="pl-PL" dirty="0" smtClean="0"/>
              <a:t>– źródła energii, które nie odnawiają się w krótkim czasie, a ich wykorzystanie jest znacznie szybsze niż ich uzupełnianie. Nieodnawialne źródła energii są obecnie podstawowym źródłem energii dla gospodarki światowej,</a:t>
            </a:r>
            <a:r>
              <a:rPr lang="pl-PL" baseline="0" dirty="0" smtClean="0"/>
              <a:t> np. węgiel.</a:t>
            </a:r>
            <a:endParaRPr lang="pl-PL" dirty="0" smtClean="0"/>
          </a:p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6925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0472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r>
              <a:rPr lang="pl-PL" baseline="0" dirty="0" smtClean="0"/>
              <a:t> burzy mózgów:</a:t>
            </a:r>
          </a:p>
          <a:p>
            <a:r>
              <a:rPr lang="pl-PL" baseline="0" dirty="0" smtClean="0"/>
              <a:t>Oszczędność dla:</a:t>
            </a:r>
            <a:endParaRPr lang="pl-PL" dirty="0" smtClean="0"/>
          </a:p>
          <a:p>
            <a:r>
              <a:rPr lang="pl-PL" dirty="0" smtClean="0"/>
              <a:t>…portfela</a:t>
            </a:r>
            <a:r>
              <a:rPr lang="pl-PL" baseline="0" dirty="0" smtClean="0"/>
              <a:t> – mniejsze rachunki za prąd</a:t>
            </a:r>
          </a:p>
          <a:p>
            <a:r>
              <a:rPr lang="pl-PL" baseline="0" dirty="0" smtClean="0"/>
              <a:t>…środowiska – wpływ na emisję szkodliwych substancji do środowiska (np. ze spalania złej jakości paliwa), zużywając mniej energii, generujemy mniej zanieczyszczeń, oszczędzając energię, dbamy o polepszenie jakości powietrza i nasze zdrowie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798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Produkując   energię   elektryczną   wytwarzamy   szkodliwe   dla   środowiska   gazy   cieplarniane   (dwutlenek  węgla  i  inne  gazy).  Dwutlenek  węgla  jest  jedną  z  podstawowych  przyczyn  ocieplenia  globalnego. Prawie cała energia, którą zużywamy pochodzi z elektrowni, wytwarzających ją w procesie spalania paliw stałych. A to są zasoby nieodnawialnie i wyczerpują się. Ale w procesie, oprócz energii, wytwarzane są gazy cieplarniane, które wpływają  na ocieplanie się klimatu. Efektywne energetycznie urządzenia potrzebują mniej prądu niż ich zwykłe odpowiedniki.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0472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Żeby nastąpiła jakakolwiek zmiana lub zaszło jakieś zdarzenie, potrzebna jest energia. To moc, która pozwala działać, pracować i poruszać się ludziom, zwierzętom i maszynom. Organizmy żywe i maszyny korzystają z tej samej energii, chociaż występuje ona pod różnymi postaciami.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4371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Omówienie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prawidłowej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kolejności i przedstawienie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wykresu z wartościami procentowymi zużycia energii przez poszczególne sprzęty. Prowadzący pyta uczniów, który zespół prawidłowo przewidział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kolejność.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Następnie prosi uczniów, aby odpowiednio ułożyli grafiki i zanotowali tę kolejność w Zeszycie ćwiczeń przy zadaniu nr 1.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1505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 smtClean="0"/>
              <a:t>a)</a:t>
            </a:r>
            <a:r>
              <a:rPr lang="pl-PL" sz="1200" baseline="0" dirty="0" smtClean="0"/>
              <a:t> </a:t>
            </a:r>
            <a:r>
              <a:rPr lang="pl-PL" sz="1200" dirty="0" smtClean="0"/>
              <a:t>Omówienie, jak skonstruowany jest układ.</a:t>
            </a:r>
          </a:p>
          <a:p>
            <a:r>
              <a:rPr lang="pl-PL" sz="1200" dirty="0" smtClean="0"/>
              <a:t>b) Pokazanie działania licznika, gdy nie ma podłączonych urządzeń (licznik się nie kręci ) oraz przy podłączonym urządzeniu (licznik zaczyna się kręcić).</a:t>
            </a:r>
          </a:p>
          <a:p>
            <a:r>
              <a:rPr lang="pl-PL" sz="1200" dirty="0" smtClean="0"/>
              <a:t>c) Podłączanie różnych urządzeń, które znajdują się w klasie/które przyniósł ze sobą prowadzący, i sprawdzenie, które pobierają najwięcej, a które najmniej energii. </a:t>
            </a:r>
          </a:p>
          <a:p>
            <a:r>
              <a:rPr lang="pl-PL" sz="1200" dirty="0" smtClean="0"/>
              <a:t>d) Podłączenie wielu urządzeń jednocześnie i obserwacja, że gdy mamy podłączonych mniej urządzeń, to pobieramy mniej energii (licznik kręci się wolniej).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532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Podsumowanie demonstracji: prowadzący naprowadza dzieci na wniosek – pierwszym sposobem na oszczędzanie energii jest wyłączanie niepotrzebnie działających urządzeń (TV, światło w pokoju, itp.).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15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0472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4371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Prowadzący wyświetla slajd podsumowujący z zasadami „energooszczędności”, zwracając uwagę uczniów, jak ważne są pomysły, które zapisali w swoich Zeszytach ćwiczeń.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5277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4371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Prośba o policzenie, ile razy więcej prądu zużywa zwykła żarówka w porównaniu z energooszczędną i zapisanie wyników w Zeszycie ćwiczeń w zadaniu nr 3. Zaznaczenie, że takie różnice przekładają się na wymierne oszczędności i prosi uczniów, aby spróbowali policzyć, ile mniej wydadzą w ciągu roku na opłacenie rachunków za prąd, zmieniając żarówki w swoim domu na energooszczędne.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313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532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Prowadzący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wyjaśnia, że do sprawdzenia energooszczędności urządzenia służy etykieta energetyczna. Wyjaśnia, że etykiety energetyczne znajdują się np. na lodówkach,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pralkach, kuchenkach, zmywarkach.</a:t>
            </a:r>
          </a:p>
          <a:p>
            <a:endParaRPr lang="pl-P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dirty="0" smtClean="0"/>
              <a:t>Etykiety energetyczne</a:t>
            </a:r>
            <a:r>
              <a:rPr lang="pl-PL" baseline="0" dirty="0" smtClean="0"/>
              <a:t> </a:t>
            </a:r>
            <a:r>
              <a:rPr lang="pl-PL" dirty="0" smtClean="0"/>
              <a:t>mówią nam wiele o wpływie danego produktu na środowisko naturalne. Opisują zużycie wody i energii elektrycznej przez dane urządzenie</a:t>
            </a:r>
            <a:r>
              <a:rPr lang="pl-PL" baseline="0" dirty="0" smtClean="0"/>
              <a:t> i wpływ na</a:t>
            </a:r>
            <a:r>
              <a:rPr lang="pl-PL" dirty="0" smtClean="0"/>
              <a:t> zanieczyszczenie</a:t>
            </a:r>
            <a:r>
              <a:rPr lang="pl-PL" baseline="0" dirty="0" smtClean="0"/>
              <a:t> </a:t>
            </a:r>
            <a:r>
              <a:rPr lang="pl-PL" dirty="0" smtClean="0"/>
              <a:t>środowiska.</a:t>
            </a:r>
            <a:r>
              <a:rPr lang="pl-PL" baseline="0" dirty="0" smtClean="0"/>
              <a:t> </a:t>
            </a:r>
            <a:r>
              <a:rPr lang="pl-PL" dirty="0" smtClean="0"/>
              <a:t>Pozwalają konsumentom </a:t>
            </a:r>
            <a:r>
              <a:rPr lang="pl-PL" baseline="0" dirty="0" smtClean="0"/>
              <a:t> </a:t>
            </a:r>
            <a:r>
              <a:rPr lang="pl-PL" dirty="0" smtClean="0"/>
              <a:t>zorientować się w oferowanych na rynku produktach a także porównać je z wyrobami innych</a:t>
            </a:r>
            <a:r>
              <a:rPr lang="pl-PL" baseline="0" dirty="0" smtClean="0"/>
              <a:t> </a:t>
            </a:r>
            <a:r>
              <a:rPr lang="pl-PL" dirty="0" smtClean="0"/>
              <a:t>producentów. </a:t>
            </a:r>
          </a:p>
          <a:p>
            <a:endParaRPr lang="pl-P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Prowadzący pokazuje uczniom pustą/niepokolorowaną etykietę energetyczną i w dyskusji z klasą ustala, że krótkie strzałki to urządzenia najbardziej energooszczędne, a najdłuższe najmniej. Następnie prosi uczniów o wykonanie zadania nr 5 – odpowiednie pokolorowanie etykiety energooszczędnej. Dzieci dostają kredki w kolorach zielonym, czerwonym, pomarańczowym, żółtym (takie jak występują na etykietach).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4946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wykonaniu zadania prowadzący pyta uczniów, jakie kolory dali na górze (zielony), a jakie na dole etykiety (czerwony). Pokazuje prawidłowo pokolorowaną etykietę.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Dzieci powinny zapamiętać, że urządzenia o najwyższej klasie efektywności energetycznej mają oznaczenia zielone.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Następnie prowadzący omawia oznaczenia, jakie pojawiają się na etykietach i pokazuje przykład realnej etykiety – np. opakowanie żarówki.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60407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Można również pokazać etykiety innych urządzeń – pralek, czy lodówek.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 etykiety są zestandaryzowane zgodnie z wymogami prawa.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60407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Omówienie</a:t>
            </a:r>
            <a:r>
              <a:rPr lang="pl-PL" baseline="0" dirty="0" smtClean="0"/>
              <a:t> na przykładzie Miasteczka Orange, jak firma dba o oszczędzanie energii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73907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Omówienie</a:t>
            </a:r>
            <a:r>
              <a:rPr lang="pl-PL" baseline="0" dirty="0" smtClean="0"/>
              <a:t> na przykładzie Miasteczka Orange, jak firma dba o oszczędzanie energii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211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Burza mózgów.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5445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Prowadzący podsumowuje, czego uczniowie dowiedzieli się na lekcji: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Dlaczego warto oszczędzać energię?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można ją oszczędzać? 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producenci pomagają nam rozpoznać urządzenia energooszczędne w sklepie?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1548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r>
              <a:rPr lang="pl-PL" baseline="0" dirty="0" smtClean="0"/>
              <a:t> burzy mózgów:</a:t>
            </a:r>
          </a:p>
          <a:p>
            <a:r>
              <a:rPr lang="pl-PL" baseline="0" dirty="0" smtClean="0"/>
              <a:t>Oszczędność dla:</a:t>
            </a:r>
            <a:endParaRPr lang="pl-PL" dirty="0" smtClean="0"/>
          </a:p>
          <a:p>
            <a:r>
              <a:rPr lang="pl-PL" dirty="0" smtClean="0"/>
              <a:t>…portfela</a:t>
            </a:r>
            <a:r>
              <a:rPr lang="pl-PL" baseline="0" dirty="0" smtClean="0"/>
              <a:t> – mniejsze rachunki za prąd</a:t>
            </a:r>
          </a:p>
          <a:p>
            <a:r>
              <a:rPr lang="pl-PL" baseline="0" dirty="0" smtClean="0"/>
              <a:t>…środowiska – wpływ na emisję szkodliwych substancji do środowiska (np. ze spalania złej jakości paliwa), zużywając mniej energii, generujemy mniej zanieczyszczeń, oszczędzając energię, dbamy o polepszenie jakości powietrza i nasze zdrowie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7989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Prowadzący wyświetla slajd podsumowujący z zasadami „energooszczędności”, zwracając uwagę uczniów, jak ważne są pomysły, które zapisali w swoich Zeszytach ćwiczeń.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52775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Prowadzący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wyjaśnia, że do sprawdzenia energooszczędności urządzenia służy etykieta energetyczna. Wyjaśnia, że etykiety energetyczne znajdują się np. na lodówkach,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pralkach, kuchenkach, zmywarkach.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60407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zakończenie zajęć prowadzący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wręcza wszystkim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uczniom odznaki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„Młody strażnik energii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i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jeżeli ma </a:t>
            </a:r>
            <a:r>
              <a:rPr lang="pl-PL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drobne upominki.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49466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4946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Żeby nastąpiła jakakolwiek zmiana lub zaszło jakieś zdarzenie, potrzebna jest energia. To moc, która pozwala działać, pracować i poruszać się ludziom, zwierzętom i maszynom. Organizmy żywe i maszyny korzystają z tej samej energii, chociaż występuje ona pod różnymi postaciami.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437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l-PL" dirty="0" smtClean="0"/>
              <a:t>Najpowszechniejszą  formą  energii,  którą  wykorzystuje  człowiek jest  energia  elektryczna</a:t>
            </a:r>
            <a:r>
              <a:rPr lang="pl-PL" baseline="0" dirty="0" smtClean="0"/>
              <a:t>, czyli prąd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AutoNum type="arabicPeriod"/>
            </a:pP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Energia cieplna, czyli ciepło, sprawia, że nie marzniemy w zimie i że możemy zjeść ciepły obiad. Pochodzi np. ze spalania drewna w kominku, gazu w kuchence, węgla w piecu lub jest dostarczania z elektrociepłowni. </a:t>
            </a:r>
          </a:p>
          <a:p>
            <a:pPr marL="228600" indent="-228600">
              <a:buAutoNum type="arabicPeriod"/>
            </a:pP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Energii potrzebujemy także do działania i zabawy. Tą energie daje nam pożywienie, które jest naszym „paliwem”.</a:t>
            </a:r>
          </a:p>
          <a:p>
            <a:pPr marL="228600" indent="-228600">
              <a:buAutoNum type="arabicPeriod"/>
            </a:pP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Energia w przyrodzie czasem jest widoczna gołym okiem np. pioruny w trakcie burzy.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4338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0472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Burza mózgów.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544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Burza mózgów.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54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B1AF-C955-414A-AA7F-8D4AEA7FD4DD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047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C586-E6E7-4E6F-8F5A-C990CC5699AD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4D1D-0136-4A00-98B5-C5FF2C0BA2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227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C586-E6E7-4E6F-8F5A-C990CC5699AD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4D1D-0136-4A00-98B5-C5FF2C0BA2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729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C586-E6E7-4E6F-8F5A-C990CC5699AD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4D1D-0136-4A00-98B5-C5FF2C0BA2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133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C586-E6E7-4E6F-8F5A-C990CC5699AD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4D1D-0136-4A00-98B5-C5FF2C0BA2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994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C586-E6E7-4E6F-8F5A-C990CC5699AD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4D1D-0136-4A00-98B5-C5FF2C0BA2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068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C586-E6E7-4E6F-8F5A-C990CC5699AD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4D1D-0136-4A00-98B5-C5FF2C0BA2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632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C586-E6E7-4E6F-8F5A-C990CC5699AD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4D1D-0136-4A00-98B5-C5FF2C0BA2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6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C586-E6E7-4E6F-8F5A-C990CC5699AD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4D1D-0136-4A00-98B5-C5FF2C0BA2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505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C586-E6E7-4E6F-8F5A-C990CC5699AD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4D1D-0136-4A00-98B5-C5FF2C0BA2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01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C586-E6E7-4E6F-8F5A-C990CC5699AD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4D1D-0136-4A00-98B5-C5FF2C0BA2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78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C586-E6E7-4E6F-8F5A-C990CC5699AD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4D1D-0136-4A00-98B5-C5FF2C0BA2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090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EC586-E6E7-4E6F-8F5A-C990CC5699AD}" type="datetimeFigureOut">
              <a:rPr lang="pl-PL" smtClean="0"/>
              <a:pPr/>
              <a:t>14.03.2019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A4D1D-0136-4A00-98B5-C5FF2C0BA2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66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rwakat\Documents\kasia\00 Ania i Karolina\pakiet edu orange energia\nowe dokumenty\noweslajdy\2-01-01-01a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03"/>
            <a:ext cx="9144000" cy="514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411510"/>
            <a:ext cx="7992888" cy="918103"/>
          </a:xfrm>
        </p:spPr>
        <p:txBody>
          <a:bodyPr>
            <a:noAutofit/>
          </a:bodyPr>
          <a:lstStyle/>
          <a:p>
            <a:pPr algn="l"/>
            <a:r>
              <a:rPr lang="pl-PL" sz="3200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Młodzi strażnicy energii.</a:t>
            </a:r>
            <a:br>
              <a:rPr lang="pl-PL" sz="3200" dirty="0" smtClean="0">
                <a:solidFill>
                  <a:srgbClr val="FF6600"/>
                </a:solidFill>
                <a:latin typeface="Helvetica 75" panose="020B0804020202020204" pitchFamily="34" charset="0"/>
              </a:rPr>
            </a:br>
            <a:r>
              <a:rPr lang="pl-PL" sz="3200" dirty="0" smtClean="0">
                <a:latin typeface="Helvetica 75" panose="020B0804020202020204" pitchFamily="34" charset="0"/>
              </a:rPr>
              <a:t>Oszczędzamy </a:t>
            </a:r>
            <a:r>
              <a:rPr lang="pl-PL" sz="3200" dirty="0">
                <a:latin typeface="Helvetica 75" panose="020B0804020202020204" pitchFamily="34" charset="0"/>
              </a:rPr>
              <a:t>energię </a:t>
            </a:r>
            <a:r>
              <a:rPr lang="pl-PL" sz="3200" dirty="0" smtClean="0">
                <a:latin typeface="Helvetica 75" panose="020B0804020202020204" pitchFamily="34" charset="0"/>
              </a:rPr>
              <a:t>z </a:t>
            </a:r>
            <a:r>
              <a:rPr lang="pl-PL" sz="3200" dirty="0">
                <a:latin typeface="Helvetica 75" panose="020B0804020202020204" pitchFamily="34" charset="0"/>
              </a:rPr>
              <a:t>Orange!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7244440" y="-4803"/>
            <a:ext cx="1838862" cy="533921"/>
            <a:chOff x="7244440" y="-4803"/>
            <a:chExt cx="1838862" cy="533921"/>
          </a:xfrm>
        </p:grpSpPr>
        <p:pic>
          <p:nvPicPr>
            <p:cNvPr id="8" name="Picture 2" descr="C:\Users\horwakat\Documents\kasia\Colour swatches v4\ORANGE_Logo_Master Artwork\Logo_Digital\Logo_Digital_Colour\Logo_RG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4440" y="83543"/>
              <a:ext cx="357230" cy="35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horwakat\Documents\kasia\00 Ania i Karolina\pakiet edu orange energia\nowe dokumenty\Ikonki CSR Zestaw Produkcyjny\Ikonki JPGi&amp;PNG RGB\ikonka-CSR-Czyste-Srodowisko-RG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5163" y="-4803"/>
              <a:ext cx="399782" cy="53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8821" y="123478"/>
              <a:ext cx="734481" cy="125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Prostokąt 4"/>
          <p:cNvSpPr/>
          <p:nvPr/>
        </p:nvSpPr>
        <p:spPr>
          <a:xfrm>
            <a:off x="2170550" y="4948594"/>
            <a:ext cx="45616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i="1" dirty="0">
                <a:solidFill>
                  <a:srgbClr val="FF6600"/>
                </a:solidFill>
                <a:latin typeface="Helvetica 55 Roman" panose="020B0604020202020204" pitchFamily="34" charset="0"/>
              </a:rPr>
              <a:t>Licencja: Creative </a:t>
            </a:r>
            <a:r>
              <a:rPr lang="pl-PL" sz="900" i="1" dirty="0" err="1">
                <a:solidFill>
                  <a:srgbClr val="FF6600"/>
                </a:solidFill>
                <a:latin typeface="Helvetica 55 Roman" panose="020B0604020202020204" pitchFamily="34" charset="0"/>
              </a:rPr>
              <a:t>Commons</a:t>
            </a:r>
            <a:r>
              <a:rPr lang="pl-PL" sz="900" i="1" dirty="0">
                <a:solidFill>
                  <a:srgbClr val="FF6600"/>
                </a:solidFill>
                <a:latin typeface="Helvetica 55 Roman" panose="020B0604020202020204" pitchFamily="34" charset="0"/>
              </a:rPr>
              <a:t> Uznanie autorstwa na tych samych warunkach 3.0 </a:t>
            </a:r>
          </a:p>
        </p:txBody>
      </p:sp>
    </p:spTree>
    <p:extLst>
      <p:ext uri="{BB962C8B-B14F-4D97-AF65-F5344CB8AC3E}">
        <p14:creationId xmlns:p14="http://schemas.microsoft.com/office/powerpoint/2010/main" val="35114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rwakat\Documents\kasia\00 Ania i Karolina\pakiet edu orange energia\nowe dokumenty\noweslajdy\5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" y="0"/>
            <a:ext cx="9153753" cy="515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467544" y="627534"/>
            <a:ext cx="5175575" cy="551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smtClean="0">
                <a:latin typeface="Helvetica 75" panose="020B0804020202020204" pitchFamily="34" charset="0"/>
              </a:rPr>
              <a:t>Po kablu </a:t>
            </a:r>
            <a:r>
              <a:rPr lang="pl-PL" sz="32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/>
            </a:r>
            <a:br>
              <a:rPr lang="pl-PL" sz="3200" dirty="0" smtClean="0">
                <a:solidFill>
                  <a:schemeClr val="bg1"/>
                </a:solidFill>
                <a:latin typeface="Helvetica 75" panose="020B0804020202020204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do gniazdka…</a:t>
            </a:r>
            <a:endParaRPr lang="pl-PL" sz="3200" dirty="0">
              <a:solidFill>
                <a:schemeClr val="bg1"/>
              </a:solidFill>
              <a:latin typeface="Helvetica 75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horwakat\Documents\kasia\szablony word\obowiazki i formularze zw z Rodo\air-air-pollution-chimney-459728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t="10713" r="18229"/>
          <a:stretch/>
        </p:blipFill>
        <p:spPr bwMode="auto">
          <a:xfrm>
            <a:off x="0" y="2572417"/>
            <a:ext cx="457200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391816" y="483518"/>
            <a:ext cx="7996608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tx1"/>
                </a:solidFill>
                <a:latin typeface="Helvetica 75" panose="020B0804020202020204" pitchFamily="34" charset="0"/>
              </a:rPr>
              <a:t>A</a:t>
            </a:r>
            <a:r>
              <a:rPr lang="pl-PL" dirty="0">
                <a:solidFill>
                  <a:srgbClr val="FF6600"/>
                </a:solidFill>
                <a:latin typeface="Helvetica 75" panose="020B0804020202020204" pitchFamily="34" charset="0"/>
              </a:rPr>
              <a:t> </a:t>
            </a:r>
            <a:r>
              <a:rPr lang="pl-PL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jak </a:t>
            </a:r>
            <a:r>
              <a:rPr lang="pl-PL" dirty="0" smtClean="0">
                <a:solidFill>
                  <a:schemeClr val="tx1"/>
                </a:solidFill>
                <a:latin typeface="Helvetica 75" panose="020B0804020202020204" pitchFamily="34" charset="0"/>
              </a:rPr>
              <a:t>prąd jest wytwarzany </a:t>
            </a:r>
            <a:br>
              <a:rPr lang="pl-PL" dirty="0" smtClean="0">
                <a:solidFill>
                  <a:schemeClr val="tx1"/>
                </a:solidFill>
                <a:latin typeface="Helvetica 75" panose="020B0804020202020204" pitchFamily="34" charset="0"/>
              </a:rPr>
            </a:br>
            <a:r>
              <a:rPr lang="pl-PL" dirty="0" smtClean="0">
                <a:solidFill>
                  <a:schemeClr val="tx1"/>
                </a:solidFill>
                <a:latin typeface="Helvetica 75" panose="020B0804020202020204" pitchFamily="34" charset="0"/>
              </a:rPr>
              <a:t>w elektrowniach?</a:t>
            </a:r>
          </a:p>
          <a:p>
            <a:endParaRPr lang="pl-PL" sz="2000" dirty="0" smtClean="0">
              <a:solidFill>
                <a:schemeClr val="tx1"/>
              </a:solidFill>
              <a:latin typeface="Helvetica 75" panose="020B08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pl-PL" sz="1800" dirty="0">
                <a:solidFill>
                  <a:schemeClr val="tx1"/>
                </a:solidFill>
                <a:latin typeface="Helvetica 75" panose="020B0804020202020204" pitchFamily="34" charset="0"/>
              </a:rPr>
              <a:t>Do wytworzenia prądu elektrownia potrzebuje paliwa/surowca!</a:t>
            </a:r>
            <a:endParaRPr lang="pl-PL" sz="1800" dirty="0" smtClean="0">
              <a:solidFill>
                <a:schemeClr val="tx1"/>
              </a:solidFill>
              <a:latin typeface="Helvetica 75" panose="020B0804020202020204" pitchFamily="34" charset="0"/>
            </a:endParaRPr>
          </a:p>
        </p:txBody>
      </p:sp>
      <p:pic>
        <p:nvPicPr>
          <p:cNvPr id="3074" name="Picture 2" descr="C:\Users\horwakat\Documents\kasia\00 Ania i Karolina\pakiet edu orange energia\obrazki\3262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r="9720"/>
          <a:stretch/>
        </p:blipFill>
        <p:spPr bwMode="auto">
          <a:xfrm>
            <a:off x="4572001" y="2572417"/>
            <a:ext cx="457200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4572002" y="2560563"/>
            <a:ext cx="1" cy="258360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rwakat\Documents\kasia\00 Ania i Karolina\pakiet edu orange energia\obrazki\OGA3K50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1" b="4484"/>
          <a:stretch/>
        </p:blipFill>
        <p:spPr bwMode="auto">
          <a:xfrm>
            <a:off x="0" y="-6006"/>
            <a:ext cx="2627784" cy="263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1816" y="3075806"/>
            <a:ext cx="4104456" cy="1577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b="1" dirty="0">
                <a:solidFill>
                  <a:schemeClr val="tx1"/>
                </a:solidFill>
                <a:latin typeface="Helvetica 75" panose="020B0804020202020204" pitchFamily="34" charset="0"/>
              </a:rPr>
              <a:t>Dlaczego warto </a:t>
            </a:r>
            <a:r>
              <a:rPr lang="pl-PL" sz="3600" b="1" dirty="0">
                <a:solidFill>
                  <a:srgbClr val="FF6600"/>
                </a:solidFill>
                <a:latin typeface="Helvetica 75" panose="020B0804020202020204" pitchFamily="34" charset="0"/>
              </a:rPr>
              <a:t>oszczędzać </a:t>
            </a:r>
            <a:r>
              <a:rPr lang="pl-PL" sz="3600" b="1" dirty="0">
                <a:solidFill>
                  <a:schemeClr val="tx1"/>
                </a:solidFill>
                <a:latin typeface="Helvetica 75" panose="020B0804020202020204" pitchFamily="34" charset="0"/>
              </a:rPr>
              <a:t>energię?</a:t>
            </a:r>
            <a:endParaRPr lang="pl-PL" sz="3600" dirty="0">
              <a:solidFill>
                <a:schemeClr val="tx1"/>
              </a:solidFill>
              <a:latin typeface="Helvetica 75" panose="020B0804020202020204" pitchFamily="34" charset="0"/>
            </a:endParaRPr>
          </a:p>
        </p:txBody>
      </p:sp>
      <p:pic>
        <p:nvPicPr>
          <p:cNvPr id="11266" name="Picture 2" descr="C:\Users\horwakat\Documents\kasia\00 Ania i Karolina\pakiet edu orange energia\obrazki\146544-OTNJ2G-4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" t="20082" r="130" b="4729"/>
          <a:stretch/>
        </p:blipFill>
        <p:spPr bwMode="auto">
          <a:xfrm flipH="1">
            <a:off x="4589419" y="0"/>
            <a:ext cx="456050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439652" y="422793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Helvetica 75" panose="020B0804020202020204" pitchFamily="34" charset="0"/>
                <a:ea typeface="+mj-ea"/>
                <a:cs typeface="+mj-cs"/>
              </a:rPr>
              <a:t>…portfela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788499" y="4227934"/>
            <a:ext cx="343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Helvetica 75" panose="020B0804020202020204" pitchFamily="34" charset="0"/>
                <a:ea typeface="+mj-ea"/>
                <a:cs typeface="+mj-cs"/>
              </a:rPr>
              <a:t>…środowiska</a:t>
            </a:r>
            <a:endParaRPr lang="pl-PL" sz="3200" dirty="0">
              <a:latin typeface="Helvetica 75" panose="020B0804020202020204" pitchFamily="34" charset="0"/>
              <a:ea typeface="+mj-ea"/>
              <a:cs typeface="+mj-cs"/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292025" y="411510"/>
            <a:ext cx="8559951" cy="528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rgbClr val="FF6600"/>
                </a:solidFill>
                <a:latin typeface="Helvetica 75" panose="020B0804020202020204" pitchFamily="34" charset="0"/>
              </a:rPr>
              <a:t>Oszczędzanie energii </a:t>
            </a:r>
            <a:r>
              <a:rPr lang="pl-PL" sz="3200" dirty="0">
                <a:latin typeface="Helvetica 75" panose="020B0804020202020204" pitchFamily="34" charset="0"/>
              </a:rPr>
              <a:t>to korzyść dla…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36980"/>
            <a:ext cx="2248640" cy="251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19" y="1121830"/>
            <a:ext cx="2121321" cy="303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5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99" y="666676"/>
            <a:ext cx="46196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0" y="1077188"/>
            <a:ext cx="45365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latin typeface="Helvetica 75" panose="020B0804020202020204" pitchFamily="34" charset="0"/>
                <a:ea typeface="+mj-ea"/>
                <a:cs typeface="+mj-cs"/>
              </a:rPr>
              <a:t> mniejsze </a:t>
            </a:r>
            <a:r>
              <a:rPr lang="pl-PL" sz="2800" dirty="0">
                <a:latin typeface="Helvetica 75" panose="020B0804020202020204" pitchFamily="34" charset="0"/>
                <a:ea typeface="+mj-ea"/>
                <a:cs typeface="+mj-cs"/>
              </a:rPr>
              <a:t>zużycie energii </a:t>
            </a:r>
          </a:p>
          <a:p>
            <a:pPr algn="ctr"/>
            <a:r>
              <a:rPr lang="pl-PL" sz="2400" dirty="0">
                <a:solidFill>
                  <a:srgbClr val="FF6600"/>
                </a:solidFill>
                <a:latin typeface="Helvetica 75" panose="020B0804020202020204" pitchFamily="34" charset="0"/>
                <a:ea typeface="+mj-ea"/>
                <a:cs typeface="+mj-cs"/>
              </a:rPr>
              <a:t>= </a:t>
            </a:r>
          </a:p>
          <a:p>
            <a:pPr algn="ctr"/>
            <a:r>
              <a:rPr lang="pl-PL" sz="2400" dirty="0">
                <a:solidFill>
                  <a:srgbClr val="00B050"/>
                </a:solidFill>
                <a:latin typeface="Helvetica 75" panose="020B0804020202020204" pitchFamily="34" charset="0"/>
                <a:ea typeface="+mj-ea"/>
                <a:cs typeface="+mj-cs"/>
              </a:rPr>
              <a:t>mniejsza emisja gazów </a:t>
            </a:r>
            <a:r>
              <a:rPr lang="pl-PL" sz="2400" dirty="0">
                <a:latin typeface="Helvetica 75" panose="020B0804020202020204" pitchFamily="34" charset="0"/>
                <a:ea typeface="+mj-ea"/>
                <a:cs typeface="+mj-cs"/>
              </a:rPr>
              <a:t>cieplarnianych, </a:t>
            </a:r>
            <a:r>
              <a:rPr lang="pl-PL" sz="2400" dirty="0" smtClean="0">
                <a:latin typeface="Helvetica 75" panose="020B0804020202020204" pitchFamily="34" charset="0"/>
                <a:ea typeface="+mj-ea"/>
                <a:cs typeface="+mj-cs"/>
              </a:rPr>
              <a:t/>
            </a:r>
            <a:br>
              <a:rPr lang="pl-PL" sz="2400" dirty="0" smtClean="0">
                <a:latin typeface="Helvetica 75" panose="020B0804020202020204" pitchFamily="34" charset="0"/>
                <a:ea typeface="+mj-ea"/>
                <a:cs typeface="+mj-cs"/>
              </a:rPr>
            </a:br>
            <a:r>
              <a:rPr lang="pl-PL" sz="2400" dirty="0" smtClean="0">
                <a:latin typeface="Helvetica 75" panose="020B0804020202020204" pitchFamily="34" charset="0"/>
                <a:ea typeface="+mj-ea"/>
                <a:cs typeface="+mj-cs"/>
              </a:rPr>
              <a:t>np</a:t>
            </a:r>
            <a:r>
              <a:rPr lang="pl-PL" sz="2400" dirty="0">
                <a:latin typeface="Helvetica 75" panose="020B0804020202020204" pitchFamily="34" charset="0"/>
                <a:ea typeface="+mj-ea"/>
                <a:cs typeface="+mj-cs"/>
              </a:rPr>
              <a:t>. dwutlenku węgla CO</a:t>
            </a:r>
            <a:r>
              <a:rPr lang="pl-PL" sz="2400" baseline="-25000" dirty="0">
                <a:latin typeface="Helvetica 75" panose="020B0804020202020204" pitchFamily="34" charset="0"/>
                <a:ea typeface="+mj-ea"/>
                <a:cs typeface="+mj-cs"/>
              </a:rPr>
              <a:t>2</a:t>
            </a:r>
            <a:r>
              <a:rPr lang="pl-PL" sz="2400" dirty="0">
                <a:latin typeface="Helvetica 75" panose="020B0804020202020204" pitchFamily="34" charset="0"/>
                <a:ea typeface="+mj-ea"/>
                <a:cs typeface="+mj-cs"/>
              </a:rPr>
              <a:t> </a:t>
            </a:r>
          </a:p>
          <a:p>
            <a:pPr algn="ctr"/>
            <a:r>
              <a:rPr lang="pl-PL" sz="2400" dirty="0">
                <a:solidFill>
                  <a:srgbClr val="FF6600"/>
                </a:solidFill>
                <a:latin typeface="Helvetica 75" panose="020B0804020202020204" pitchFamily="34" charset="0"/>
                <a:ea typeface="+mj-ea"/>
                <a:cs typeface="+mj-cs"/>
              </a:rPr>
              <a:t>+ </a:t>
            </a:r>
          </a:p>
          <a:p>
            <a:pPr algn="ctr"/>
            <a:r>
              <a:rPr lang="pl-PL" sz="2400" dirty="0">
                <a:solidFill>
                  <a:srgbClr val="00B050"/>
                </a:solidFill>
                <a:latin typeface="Helvetica 75" panose="020B0804020202020204" pitchFamily="34" charset="0"/>
                <a:ea typeface="+mj-ea"/>
                <a:cs typeface="+mj-cs"/>
              </a:rPr>
              <a:t>mniejsze zanieczyszczenie </a:t>
            </a:r>
            <a:r>
              <a:rPr lang="pl-PL" sz="2400" dirty="0">
                <a:latin typeface="Helvetica 75" panose="020B0804020202020204" pitchFamily="34" charset="0"/>
                <a:ea typeface="+mj-ea"/>
                <a:cs typeface="+mj-cs"/>
              </a:rPr>
              <a:t>środowiska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rwakat\Documents\kasia\00 Ania i Karolina\pakiet edu orange energia\nowe dokumenty\noweslajdy\7-01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165816"/>
            <a:ext cx="3970784" cy="162018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latin typeface="Helvetica 75" panose="020B0804020202020204" pitchFamily="34" charset="0"/>
              </a:rPr>
              <a:t>Kto </a:t>
            </a:r>
            <a:r>
              <a:rPr lang="pl-PL" dirty="0">
                <a:solidFill>
                  <a:srgbClr val="FF6600"/>
                </a:solidFill>
                <a:latin typeface="Helvetica 75" panose="020B0804020202020204" pitchFamily="34" charset="0"/>
              </a:rPr>
              <a:t>„z</a:t>
            </a:r>
            <a:r>
              <a:rPr lang="pl-PL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jada” </a:t>
            </a:r>
            <a:r>
              <a:rPr lang="pl-PL" dirty="0" smtClean="0">
                <a:latin typeface="Helvetica 75" panose="020B0804020202020204" pitchFamily="34" charset="0"/>
              </a:rPr>
              <a:t>najwięcej energii? </a:t>
            </a:r>
            <a:endParaRPr lang="pl-PL" dirty="0">
              <a:latin typeface="Helvetica 75" panose="020B0804020202020204" pitchFamily="34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323528" y="357504"/>
            <a:ext cx="3970784" cy="972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8000" dirty="0">
                <a:latin typeface="Helvetica 75" panose="020B08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64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467545" y="375506"/>
            <a:ext cx="8136904" cy="1980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smtClean="0">
                <a:latin typeface="Helvetica 75" panose="020B0804020202020204" pitchFamily="34" charset="0"/>
              </a:rPr>
              <a:t>Zadanie nr 1</a:t>
            </a:r>
          </a:p>
          <a:p>
            <a:pPr algn="l"/>
            <a:endParaRPr lang="pl-PL" sz="3200" dirty="0" smtClean="0">
              <a:latin typeface="Helvetica 75" panose="020B0804020202020204" pitchFamily="34" charset="0"/>
            </a:endParaRPr>
          </a:p>
          <a:p>
            <a:pPr algn="l"/>
            <a:r>
              <a:rPr lang="pl-PL" sz="3200" dirty="0">
                <a:solidFill>
                  <a:srgbClr val="FF6600"/>
                </a:solidFill>
                <a:latin typeface="Helvetica 75" panose="020B0804020202020204" pitchFamily="34" charset="0"/>
              </a:rPr>
              <a:t>Który „pożeracz energii” </a:t>
            </a:r>
            <a:endParaRPr lang="pl-PL" sz="3200" dirty="0" smtClean="0">
              <a:solidFill>
                <a:srgbClr val="FF6600"/>
              </a:solidFill>
              <a:latin typeface="Helvetica 75" panose="020B0804020202020204" pitchFamily="34" charset="0"/>
            </a:endParaRPr>
          </a:p>
          <a:p>
            <a:pPr algn="l"/>
            <a:r>
              <a:rPr lang="pl-PL" sz="3200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zjada </a:t>
            </a:r>
            <a:r>
              <a:rPr lang="pl-PL" sz="3200" dirty="0">
                <a:solidFill>
                  <a:srgbClr val="FF6600"/>
                </a:solidFill>
                <a:latin typeface="Helvetica 75" panose="020B0804020202020204" pitchFamily="34" charset="0"/>
              </a:rPr>
              <a:t>jej najwięcej?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749" y="3147814"/>
            <a:ext cx="33147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5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304566"/>
              </p:ext>
            </p:extLst>
          </p:nvPr>
        </p:nvGraphicFramePr>
        <p:xfrm>
          <a:off x="-252536" y="1076613"/>
          <a:ext cx="9396536" cy="3924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364088" y="4731990"/>
            <a:ext cx="32549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prstClr val="black">
                    <a:lumMod val="65000"/>
                    <a:lumOff val="35000"/>
                  </a:prstClr>
                </a:solidFill>
              </a:rPr>
              <a:t>Źródło: Fundacja na rzecz Efektywnego Wykorzystania Energii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92025" y="213488"/>
            <a:ext cx="7704856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Helvetica 75" panose="020B0804020202020204" pitchFamily="34" charset="0"/>
              </a:rPr>
              <a:t>Najwięksi </a:t>
            </a:r>
            <a:r>
              <a:rPr lang="pl-PL" sz="3200" dirty="0">
                <a:solidFill>
                  <a:srgbClr val="FF6600"/>
                </a:solidFill>
                <a:latin typeface="Helvetica 75" panose="020B0804020202020204" pitchFamily="34" charset="0"/>
              </a:rPr>
              <a:t>„pożeracze energii” </a:t>
            </a:r>
            <a:r>
              <a:rPr lang="pl-PL" sz="3200" dirty="0">
                <a:latin typeface="Helvetica 75" panose="020B0804020202020204" pitchFamily="34" charset="0"/>
              </a:rPr>
              <a:t>w domu</a:t>
            </a:r>
          </a:p>
        </p:txBody>
      </p:sp>
    </p:spTree>
    <p:extLst>
      <p:ext uri="{BB962C8B-B14F-4D97-AF65-F5344CB8AC3E}">
        <p14:creationId xmlns:p14="http://schemas.microsoft.com/office/powerpoint/2010/main" val="733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rwakat\Documents\kasia\00 Ania i Karolina\pakiet edu orange energia\nowe dokumenty\noweslajdy\6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"/>
          <a:stretch/>
        </p:blipFill>
        <p:spPr bwMode="auto">
          <a:xfrm>
            <a:off x="0" y="87744"/>
            <a:ext cx="9144000" cy="505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467544" y="417146"/>
            <a:ext cx="6318702" cy="97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smtClean="0">
                <a:latin typeface="Helvetica 75" panose="020B0804020202020204" pitchFamily="34" charset="0"/>
              </a:rPr>
              <a:t>Demonstracja:</a:t>
            </a:r>
          </a:p>
          <a:p>
            <a:pPr algn="l"/>
            <a:r>
              <a:rPr lang="pl-PL" sz="3200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Sprawdźmy zużycie prądu!</a:t>
            </a:r>
            <a:endParaRPr lang="pl-PL" sz="3200" dirty="0">
              <a:solidFill>
                <a:srgbClr val="FF6600"/>
              </a:solidFill>
              <a:latin typeface="Helvetica 75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orwakat\Documents\kasia\00 Ania i Karolina\pakiet edu orange energia\prezentacja wg orange\tlo-02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 t="4720" b="1479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ytuł 1"/>
          <p:cNvSpPr txBox="1">
            <a:spLocks/>
          </p:cNvSpPr>
          <p:nvPr/>
        </p:nvSpPr>
        <p:spPr>
          <a:xfrm>
            <a:off x="323528" y="447514"/>
            <a:ext cx="3970784" cy="972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80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3</a:t>
            </a:r>
            <a:endParaRPr lang="pl-PL" sz="8000" dirty="0">
              <a:solidFill>
                <a:srgbClr val="FF6600"/>
              </a:solidFill>
              <a:latin typeface="Helvetica 75" panose="020B0804020202020204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1816" y="3147814"/>
            <a:ext cx="4104456" cy="1901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Na straży energii 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Jak ją oszczędzać </a:t>
            </a:r>
            <a:br>
              <a:rPr lang="pl-PL" sz="2800" dirty="0" smtClean="0">
                <a:solidFill>
                  <a:schemeClr val="bg1"/>
                </a:solidFill>
                <a:latin typeface="Helvetica 75" panose="020B0804020202020204" pitchFamily="34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„z głową”? </a:t>
            </a:r>
            <a:endParaRPr lang="pl-PL" sz="2800" dirty="0">
              <a:solidFill>
                <a:schemeClr val="bg1"/>
              </a:solidFill>
              <a:latin typeface="Helvetica 75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rwakat\Documents\kasia\00 Ania i Karolina\pakiet edu orange energia\obrazki\light-bulb-with-smile-face-concept-on-old-concrete-wall-background_7191-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85" y="0"/>
            <a:ext cx="772141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0" y="0"/>
            <a:ext cx="4572000" cy="51476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435846"/>
            <a:ext cx="3970784" cy="1188132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Poczujmy</a:t>
            </a:r>
            <a:r>
              <a:rPr lang="pl-PL" dirty="0" smtClean="0">
                <a:latin typeface="Helvetica 75" panose="020B0804020202020204" pitchFamily="34" charset="0"/>
              </a:rPr>
              <a:t> </a:t>
            </a:r>
            <a:r>
              <a:rPr lang="pl-PL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energię!</a:t>
            </a:r>
            <a:endParaRPr lang="pl-PL" dirty="0">
              <a:solidFill>
                <a:srgbClr val="FF6600"/>
              </a:solidFill>
              <a:latin typeface="Helvetica 75" panose="020B0804020202020204" pitchFamily="34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323528" y="555526"/>
            <a:ext cx="3970784" cy="972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80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1</a:t>
            </a:r>
            <a:endParaRPr lang="pl-PL" sz="8000" dirty="0">
              <a:solidFill>
                <a:srgbClr val="FF6600"/>
              </a:solidFill>
              <a:latin typeface="Helvetica 75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5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467544" y="375506"/>
            <a:ext cx="9043373" cy="1980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smtClean="0">
                <a:latin typeface="Helvetica 75" panose="020B0804020202020204" pitchFamily="34" charset="0"/>
              </a:rPr>
              <a:t>Zadanie nr 2</a:t>
            </a:r>
          </a:p>
          <a:p>
            <a:pPr algn="l"/>
            <a:endParaRPr lang="pl-PL" sz="3200" dirty="0" smtClean="0">
              <a:latin typeface="Helvetica 75" panose="020B0804020202020204" pitchFamily="34" charset="0"/>
            </a:endParaRPr>
          </a:p>
          <a:p>
            <a:pPr algn="l"/>
            <a:r>
              <a:rPr lang="pl-PL" sz="3200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Szukamy sposobów</a:t>
            </a:r>
            <a:br>
              <a:rPr lang="pl-PL" sz="3200" dirty="0" smtClean="0">
                <a:solidFill>
                  <a:srgbClr val="FF6600"/>
                </a:solidFill>
                <a:latin typeface="Helvetica 75" panose="020B0804020202020204" pitchFamily="34" charset="0"/>
              </a:rPr>
            </a:br>
            <a:r>
              <a:rPr lang="pl-PL" sz="3200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na oszczędzanie energii</a:t>
            </a:r>
            <a:endParaRPr lang="pl-PL" sz="3200" dirty="0">
              <a:solidFill>
                <a:srgbClr val="FF6600"/>
              </a:solidFill>
              <a:latin typeface="Helvetica 75" panose="020B08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35646"/>
            <a:ext cx="31908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5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34"/>
          <p:cNvCxnSpPr/>
          <p:nvPr/>
        </p:nvCxnSpPr>
        <p:spPr>
          <a:xfrm>
            <a:off x="251137" y="2341834"/>
            <a:ext cx="32399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34"/>
          <p:cNvCxnSpPr/>
          <p:nvPr/>
        </p:nvCxnSpPr>
        <p:spPr>
          <a:xfrm>
            <a:off x="251137" y="3124826"/>
            <a:ext cx="32399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36"/>
          <p:cNvCxnSpPr/>
          <p:nvPr/>
        </p:nvCxnSpPr>
        <p:spPr>
          <a:xfrm>
            <a:off x="251137" y="3908284"/>
            <a:ext cx="36007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67"/>
          <p:cNvCxnSpPr/>
          <p:nvPr/>
        </p:nvCxnSpPr>
        <p:spPr>
          <a:xfrm>
            <a:off x="251137" y="1630482"/>
            <a:ext cx="39810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34"/>
          <p:cNvCxnSpPr/>
          <p:nvPr/>
        </p:nvCxnSpPr>
        <p:spPr>
          <a:xfrm>
            <a:off x="5685296" y="2303922"/>
            <a:ext cx="32399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34"/>
          <p:cNvCxnSpPr/>
          <p:nvPr/>
        </p:nvCxnSpPr>
        <p:spPr>
          <a:xfrm>
            <a:off x="5685296" y="3224192"/>
            <a:ext cx="32399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36"/>
          <p:cNvCxnSpPr/>
          <p:nvPr/>
        </p:nvCxnSpPr>
        <p:spPr>
          <a:xfrm>
            <a:off x="4644008" y="3872264"/>
            <a:ext cx="42812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7"/>
          <p:cNvCxnSpPr/>
          <p:nvPr/>
        </p:nvCxnSpPr>
        <p:spPr>
          <a:xfrm>
            <a:off x="5220072" y="1630482"/>
            <a:ext cx="37055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66"/>
          <p:cNvSpPr txBox="1"/>
          <p:nvPr/>
        </p:nvSpPr>
        <p:spPr>
          <a:xfrm>
            <a:off x="251520" y="1183013"/>
            <a:ext cx="2503660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1200" dirty="0">
                <a:latin typeface="Helvetica 75" panose="020B0804020202020204" pitchFamily="34" charset="0"/>
              </a:rPr>
              <a:t>Wyłączaj światło, gdy wychodzisz </a:t>
            </a:r>
            <a:r>
              <a:rPr lang="pl-PL" sz="1200" dirty="0" smtClean="0">
                <a:latin typeface="Helvetica 75" panose="020B0804020202020204" pitchFamily="34" charset="0"/>
              </a:rPr>
              <a:t/>
            </a:r>
            <a:br>
              <a:rPr lang="pl-PL" sz="1200" dirty="0" smtClean="0">
                <a:latin typeface="Helvetica 75" panose="020B0804020202020204" pitchFamily="34" charset="0"/>
              </a:rPr>
            </a:br>
            <a:r>
              <a:rPr lang="pl-PL" sz="1200" dirty="0" smtClean="0">
                <a:latin typeface="Helvetica 75" panose="020B0804020202020204" pitchFamily="34" charset="0"/>
              </a:rPr>
              <a:t>z pokoju/sali.</a:t>
            </a:r>
            <a:endParaRPr lang="pl-PL" sz="1200" dirty="0">
              <a:latin typeface="Helvetica 75" panose="020B0804020202020204" pitchFamily="34" charset="0"/>
            </a:endParaRPr>
          </a:p>
        </p:txBody>
      </p:sp>
      <p:sp>
        <p:nvSpPr>
          <p:cNvPr id="24" name="TextBox 33"/>
          <p:cNvSpPr txBox="1"/>
          <p:nvPr/>
        </p:nvSpPr>
        <p:spPr>
          <a:xfrm>
            <a:off x="251520" y="2499742"/>
            <a:ext cx="2592288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1200" dirty="0">
                <a:latin typeface="Helvetica 75" panose="020B0804020202020204" pitchFamily="34" charset="0"/>
              </a:rPr>
              <a:t>Gotuj tyle, ile </a:t>
            </a:r>
            <a:r>
              <a:rPr lang="pl-PL" sz="1200" dirty="0" smtClean="0">
                <a:latin typeface="Helvetica 75" panose="020B0804020202020204" pitchFamily="34" charset="0"/>
              </a:rPr>
              <a:t>zjesz / wypijesz</a:t>
            </a:r>
            <a:r>
              <a:rPr lang="pl-PL" sz="1200" dirty="0">
                <a:latin typeface="Helvetica 75" panose="020B0804020202020204" pitchFamily="34" charset="0"/>
              </a:rPr>
              <a:t>. Konieczne </a:t>
            </a:r>
            <a:r>
              <a:rPr lang="pl-PL" sz="1200" dirty="0" smtClean="0">
                <a:latin typeface="Helvetica 75" panose="020B0804020202020204" pitchFamily="34" charset="0"/>
              </a:rPr>
              <a:t>w </a:t>
            </a:r>
            <a:r>
              <a:rPr lang="pl-PL" sz="1200" dirty="0">
                <a:latin typeface="Helvetica 75" panose="020B0804020202020204" pitchFamily="34" charset="0"/>
              </a:rPr>
              <a:t>garnku z pokrywką – zaoszczędzisz nawet 30% energii!</a:t>
            </a:r>
          </a:p>
        </p:txBody>
      </p:sp>
      <p:sp>
        <p:nvSpPr>
          <p:cNvPr id="26" name="TextBox 35"/>
          <p:cNvSpPr txBox="1"/>
          <p:nvPr/>
        </p:nvSpPr>
        <p:spPr>
          <a:xfrm>
            <a:off x="251521" y="1749924"/>
            <a:ext cx="2717932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pl-PL" sz="1200" dirty="0">
                <a:latin typeface="Helvetica 75" panose="020B0804020202020204" pitchFamily="34" charset="0"/>
              </a:rPr>
              <a:t>W trakcie mycia zębów zakręcaj wodę. Wybieraj częściej prysznic </a:t>
            </a:r>
            <a:r>
              <a:rPr lang="pl-PL" sz="1200" dirty="0" smtClean="0">
                <a:latin typeface="Helvetica 75" panose="020B0804020202020204" pitchFamily="34" charset="0"/>
              </a:rPr>
              <a:t/>
            </a:r>
            <a:br>
              <a:rPr lang="pl-PL" sz="1200" dirty="0" smtClean="0">
                <a:latin typeface="Helvetica 75" panose="020B0804020202020204" pitchFamily="34" charset="0"/>
              </a:rPr>
            </a:br>
            <a:r>
              <a:rPr lang="pl-PL" sz="1200" dirty="0" smtClean="0">
                <a:latin typeface="Helvetica 75" panose="020B0804020202020204" pitchFamily="34" charset="0"/>
              </a:rPr>
              <a:t>niż kąpiel.</a:t>
            </a:r>
            <a:endParaRPr lang="pl-PL" sz="1200" dirty="0">
              <a:latin typeface="Helvetica 75" panose="020B0804020202020204" pitchFamily="34" charset="0"/>
            </a:endParaRPr>
          </a:p>
        </p:txBody>
      </p:sp>
      <p:sp>
        <p:nvSpPr>
          <p:cNvPr id="28" name="TextBox 37"/>
          <p:cNvSpPr txBox="1"/>
          <p:nvPr/>
        </p:nvSpPr>
        <p:spPr>
          <a:xfrm>
            <a:off x="251137" y="3289435"/>
            <a:ext cx="2736687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1200" dirty="0">
                <a:latin typeface="Helvetica 75" panose="020B0804020202020204" pitchFamily="34" charset="0"/>
              </a:rPr>
              <a:t>Nie otwieraj lodówki </a:t>
            </a:r>
            <a:r>
              <a:rPr lang="pl-PL" sz="1200" dirty="0" smtClean="0">
                <a:latin typeface="Helvetica 75" panose="020B0804020202020204" pitchFamily="34" charset="0"/>
              </a:rPr>
              <a:t>niepotrzebnie</a:t>
            </a:r>
            <a:r>
              <a:rPr lang="pl-PL" sz="1200" dirty="0">
                <a:latin typeface="Helvetica 75" panose="020B0804020202020204" pitchFamily="34" charset="0"/>
              </a:rPr>
              <a:t>. </a:t>
            </a:r>
            <a:r>
              <a:rPr lang="pl-PL" sz="1200" dirty="0" smtClean="0">
                <a:latin typeface="Helvetica 75" panose="020B0804020202020204" pitchFamily="34" charset="0"/>
              </a:rPr>
              <a:t> </a:t>
            </a:r>
            <a:r>
              <a:rPr lang="pl-PL" sz="1200" dirty="0">
                <a:latin typeface="Helvetica 75" panose="020B0804020202020204" pitchFamily="34" charset="0"/>
              </a:rPr>
              <a:t>Gdy wyjmujesz jedzenie z lodówki, szybko zamykaj drzwi. </a:t>
            </a:r>
          </a:p>
        </p:txBody>
      </p:sp>
      <p:sp>
        <p:nvSpPr>
          <p:cNvPr id="30" name="TextBox 39"/>
          <p:cNvSpPr txBox="1"/>
          <p:nvPr/>
        </p:nvSpPr>
        <p:spPr>
          <a:xfrm>
            <a:off x="6127239" y="1183013"/>
            <a:ext cx="2798410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1200" dirty="0">
                <a:latin typeface="Helvetica 75" panose="020B0804020202020204" pitchFamily="34" charset="0"/>
              </a:rPr>
              <a:t>Zmywarkę i pralkę włączaj tylko, gdy są pełne </a:t>
            </a:r>
            <a:r>
              <a:rPr lang="pl-PL" sz="1200" dirty="0">
                <a:latin typeface="Helvetica 55 Roman" panose="020B0604020202020204" pitchFamily="34" charset="0"/>
              </a:rPr>
              <a:t>– </a:t>
            </a:r>
            <a:r>
              <a:rPr lang="pl-PL" sz="1200" dirty="0">
                <a:latin typeface="Helvetica 75" panose="020B0804020202020204" pitchFamily="34" charset="0"/>
              </a:rPr>
              <a:t>zaoszczędzisz prąd i wodę.</a:t>
            </a:r>
          </a:p>
        </p:txBody>
      </p:sp>
      <p:sp>
        <p:nvSpPr>
          <p:cNvPr id="32" name="TextBox 41"/>
          <p:cNvSpPr txBox="1"/>
          <p:nvPr/>
        </p:nvSpPr>
        <p:spPr>
          <a:xfrm>
            <a:off x="6156176" y="1850512"/>
            <a:ext cx="2769473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1200" dirty="0">
                <a:latin typeface="Helvetica 75" panose="020B0804020202020204" pitchFamily="34" charset="0"/>
              </a:rPr>
              <a:t>Rozsądnie korzystaj z ciepłej wody podczas mycia.</a:t>
            </a:r>
          </a:p>
        </p:txBody>
      </p:sp>
      <p:sp>
        <p:nvSpPr>
          <p:cNvPr id="34" name="Tytuł 1"/>
          <p:cNvSpPr txBox="1">
            <a:spLocks/>
          </p:cNvSpPr>
          <p:nvPr/>
        </p:nvSpPr>
        <p:spPr>
          <a:xfrm>
            <a:off x="467544" y="267494"/>
            <a:ext cx="6318702" cy="641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smtClean="0">
                <a:latin typeface="Helvetica 75" panose="020B0804020202020204" pitchFamily="34" charset="0"/>
              </a:rPr>
              <a:t>Nie używasz? </a:t>
            </a:r>
            <a:r>
              <a:rPr lang="pl-PL" sz="3200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Wyłącz!</a:t>
            </a:r>
            <a:endParaRPr lang="pl-PL" sz="3200" dirty="0">
              <a:solidFill>
                <a:srgbClr val="FF6600"/>
              </a:solidFill>
              <a:latin typeface="Helvetica 75" panose="020B0804020202020204" pitchFamily="34" charset="0"/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350055" y="4299942"/>
            <a:ext cx="8443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Helvetica 75" panose="020B0804020202020204" pitchFamily="34" charset="0"/>
                <a:ea typeface="+mj-ea"/>
                <a:cs typeface="+mj-cs"/>
              </a:rPr>
              <a:t>Zaproś </a:t>
            </a:r>
            <a:r>
              <a:rPr lang="pl-PL" sz="2800" dirty="0">
                <a:solidFill>
                  <a:srgbClr val="FF6600"/>
                </a:solidFill>
                <a:latin typeface="Helvetica 75" panose="020B0804020202020204" pitchFamily="34" charset="0"/>
                <a:ea typeface="+mj-ea"/>
                <a:cs typeface="+mj-cs"/>
              </a:rPr>
              <a:t>rodziców </a:t>
            </a:r>
            <a:r>
              <a:rPr lang="pl-PL" sz="2800" dirty="0">
                <a:latin typeface="Helvetica 75" panose="020B0804020202020204" pitchFamily="34" charset="0"/>
                <a:ea typeface="+mj-ea"/>
                <a:cs typeface="+mj-cs"/>
              </a:rPr>
              <a:t>do zastosowania tych zasad!</a:t>
            </a:r>
          </a:p>
        </p:txBody>
      </p:sp>
      <p:sp>
        <p:nvSpPr>
          <p:cNvPr id="61" name="TextBox 66"/>
          <p:cNvSpPr txBox="1"/>
          <p:nvPr/>
        </p:nvSpPr>
        <p:spPr>
          <a:xfrm>
            <a:off x="6156176" y="3610639"/>
            <a:ext cx="2880319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1200" dirty="0">
                <a:latin typeface="Helvetica 75" panose="020B0804020202020204" pitchFamily="34" charset="0"/>
              </a:rPr>
              <a:t>Wymień żarówki </a:t>
            </a:r>
            <a:r>
              <a:rPr lang="pl-PL" sz="1200" dirty="0" smtClean="0">
                <a:latin typeface="Helvetica 75" panose="020B0804020202020204" pitchFamily="34" charset="0"/>
              </a:rPr>
              <a:t>na energooszczędne</a:t>
            </a:r>
            <a:r>
              <a:rPr lang="pl-PL" sz="1200" dirty="0">
                <a:latin typeface="Helvetica 75" panose="020B0804020202020204" pitchFamily="34" charset="0"/>
              </a:rPr>
              <a:t>.</a:t>
            </a:r>
          </a:p>
        </p:txBody>
      </p:sp>
      <p:sp>
        <p:nvSpPr>
          <p:cNvPr id="63" name="TextBox 33"/>
          <p:cNvSpPr txBox="1"/>
          <p:nvPr/>
        </p:nvSpPr>
        <p:spPr>
          <a:xfrm>
            <a:off x="6156176" y="2715766"/>
            <a:ext cx="2808695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1200" dirty="0">
                <a:latin typeface="Helvetica 75" panose="020B0804020202020204" pitchFamily="34" charset="0"/>
              </a:rPr>
              <a:t>Korzystaj ze </a:t>
            </a:r>
            <a:r>
              <a:rPr lang="pl-PL" sz="1200" dirty="0" smtClean="0">
                <a:latin typeface="Helvetica 75" panose="020B0804020202020204" pitchFamily="34" charset="0"/>
              </a:rPr>
              <a:t>sprzętu o </a:t>
            </a:r>
            <a:r>
              <a:rPr lang="pl-PL" sz="1200" dirty="0">
                <a:latin typeface="Helvetica 75" panose="020B0804020202020204" pitchFamily="34" charset="0"/>
              </a:rPr>
              <a:t>klasie energetycznej „A” </a:t>
            </a:r>
            <a:r>
              <a:rPr lang="pl-PL" sz="1200" dirty="0" smtClean="0">
                <a:latin typeface="Helvetica 75" panose="020B0804020202020204" pitchFamily="34" charset="0"/>
              </a:rPr>
              <a:t>i </a:t>
            </a:r>
            <a:r>
              <a:rPr lang="pl-PL" sz="1200" dirty="0">
                <a:latin typeface="Helvetica 75" panose="020B0804020202020204" pitchFamily="34" charset="0"/>
              </a:rPr>
              <a:t>wyższych.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190" y="1969100"/>
            <a:ext cx="1283757" cy="128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a 2"/>
          <p:cNvSpPr/>
          <p:nvPr/>
        </p:nvSpPr>
        <p:spPr>
          <a:xfrm rot="20239495">
            <a:off x="3688170" y="1189641"/>
            <a:ext cx="789757" cy="789757"/>
          </a:xfrm>
          <a:prstGeom prst="ellipse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2" name="Elipsa 41"/>
          <p:cNvSpPr/>
          <p:nvPr/>
        </p:nvSpPr>
        <p:spPr>
          <a:xfrm rot="20239495">
            <a:off x="4561666" y="3280354"/>
            <a:ext cx="789757" cy="789757"/>
          </a:xfrm>
          <a:prstGeom prst="ellipse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3" name="Elipsa 42"/>
          <p:cNvSpPr/>
          <p:nvPr/>
        </p:nvSpPr>
        <p:spPr>
          <a:xfrm rot="20239495">
            <a:off x="3091159" y="2707234"/>
            <a:ext cx="789757" cy="789757"/>
          </a:xfrm>
          <a:prstGeom prst="ellipse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6" name="Elipsa 45"/>
          <p:cNvSpPr/>
          <p:nvPr/>
        </p:nvSpPr>
        <p:spPr>
          <a:xfrm rot="20239495">
            <a:off x="5215775" y="1819573"/>
            <a:ext cx="789757" cy="789757"/>
          </a:xfrm>
          <a:prstGeom prst="ellipse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7" name="Elipsa 46"/>
          <p:cNvSpPr/>
          <p:nvPr/>
        </p:nvSpPr>
        <p:spPr>
          <a:xfrm rot="20239495">
            <a:off x="3101924" y="1837338"/>
            <a:ext cx="789757" cy="789757"/>
          </a:xfrm>
          <a:prstGeom prst="ellipse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8" name="Elipsa 47"/>
          <p:cNvSpPr/>
          <p:nvPr/>
        </p:nvSpPr>
        <p:spPr>
          <a:xfrm rot="20239495">
            <a:off x="4575654" y="1211026"/>
            <a:ext cx="789757" cy="789757"/>
          </a:xfrm>
          <a:prstGeom prst="ellipse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Elipsa 48"/>
          <p:cNvSpPr/>
          <p:nvPr/>
        </p:nvSpPr>
        <p:spPr>
          <a:xfrm rot="20239495">
            <a:off x="3719904" y="3316471"/>
            <a:ext cx="789757" cy="789757"/>
          </a:xfrm>
          <a:prstGeom prst="ellipse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0" name="Elipsa 49"/>
          <p:cNvSpPr/>
          <p:nvPr/>
        </p:nvSpPr>
        <p:spPr>
          <a:xfrm rot="20239495">
            <a:off x="5197400" y="2699176"/>
            <a:ext cx="789757" cy="789757"/>
          </a:xfrm>
          <a:prstGeom prst="ellipse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7" name="pole tekstowe 76"/>
          <p:cNvSpPr txBox="1"/>
          <p:nvPr/>
        </p:nvSpPr>
        <p:spPr>
          <a:xfrm>
            <a:off x="5263467" y="2784351"/>
            <a:ext cx="74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Helvetica 75" panose="020B0804020202020204" pitchFamily="34" charset="0"/>
              </a:rPr>
              <a:t>A</a:t>
            </a:r>
            <a:r>
              <a:rPr lang="pl-PL" sz="3600" baseline="34000" dirty="0" smtClean="0">
                <a:latin typeface="Helvetica 75" panose="020B0804020202020204" pitchFamily="34" charset="0"/>
              </a:rPr>
              <a:t>+</a:t>
            </a:r>
            <a:endParaRPr lang="pl-PL" sz="3600" baseline="34000" dirty="0">
              <a:latin typeface="Helvetica 75" panose="020B0804020202020204" pitchFamily="34" charset="0"/>
            </a:endParaRPr>
          </a:p>
        </p:txBody>
      </p:sp>
      <p:pic>
        <p:nvPicPr>
          <p:cNvPr id="2052" name="Picture 4" descr="C:\Users\horwakat\Documents\kasia\00 Ania i Karolina\pakiet edu orange energia\obrazki\fridg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44" y="3455040"/>
            <a:ext cx="258079" cy="52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orwakat\Documents\kasia\00 Ania i Karolina\pakiet edu orange energia\obrazki\light-bul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71" y="3414237"/>
            <a:ext cx="260360" cy="52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orwakat\Documents\kasia\00 Ania i Karolina\pakiet edu orange energia\obrazki\Nowy folder (2)\Cooking-po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02" y="2784351"/>
            <a:ext cx="599869" cy="59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horwakat\Documents\kasia\00 Ania i Karolina\pakiet edu orange energia\obrazki\Nowy folder (2)\Show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20" y="1969100"/>
            <a:ext cx="526232" cy="5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horwakat\Documents\kasia\00 Ania i Karolina\pakiet edu orange energia\obrazki\Nowy folder (2)\Smart_ta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74" y="1973751"/>
            <a:ext cx="547758" cy="54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horwakat\Documents\kasia\00 Ania i Karolina\pakiet edu orange energia\obrazki\Nowy folder (2)\Home-applianc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68" y="1333140"/>
            <a:ext cx="545529" cy="54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horwakat\Documents\kasia\00 Ania i Karolina\pakiet edu orange energia\obrazki\Nowy folder (2)\Smart_lightswitch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07" y="1333140"/>
            <a:ext cx="521544" cy="52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9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orwakat\Documents\kasia\00 Ania i Karolina\pakiet edu orange energia\nowe dokumenty\noweslajdy\8-01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" y="0"/>
            <a:ext cx="913546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467544" y="400238"/>
            <a:ext cx="9043373" cy="994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smtClean="0">
                <a:latin typeface="Helvetica 75" panose="020B0804020202020204" pitchFamily="34" charset="0"/>
              </a:rPr>
              <a:t>Zadanie nr 3</a:t>
            </a:r>
          </a:p>
          <a:p>
            <a:pPr algn="l"/>
            <a:r>
              <a:rPr lang="pl-PL" sz="3200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Policzmy oszczędności!</a:t>
            </a:r>
            <a:endParaRPr lang="pl-PL" sz="3200" dirty="0">
              <a:solidFill>
                <a:srgbClr val="FF6600"/>
              </a:solidFill>
              <a:latin typeface="Helvetica 75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677708"/>
              </p:ext>
            </p:extLst>
          </p:nvPr>
        </p:nvGraphicFramePr>
        <p:xfrm>
          <a:off x="395973" y="1760670"/>
          <a:ext cx="8352057" cy="16221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46866"/>
                <a:gridCol w="1382352"/>
                <a:gridCol w="1725014"/>
                <a:gridCol w="1725014"/>
                <a:gridCol w="1972811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Rodzaj</a:t>
                      </a: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 ż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arówki</a:t>
                      </a: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 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Helvetica 55 Roman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Moc żarówki [W</a:t>
                      </a: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]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Helvetica 55 Roman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Cena </a:t>
                      </a: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za prąd 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/>
                      </a:r>
                      <a:b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</a:b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zużyty </a:t>
                      </a: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w ciągu roku przez </a:t>
                      </a: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Helvetica 75" panose="020B0804020202020204" pitchFamily="34" charset="0"/>
                        </a:rPr>
                        <a:t>1</a:t>
                      </a: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 </a:t>
                      </a: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żarówkę [zł]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Helvetica 55 Roman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Cena </a:t>
                      </a: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za prąd 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/>
                      </a:r>
                      <a:b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</a:b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zużyty </a:t>
                      </a: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w ciągu roku przez </a:t>
                      </a: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Helvetica 75" panose="020B0804020202020204" pitchFamily="34" charset="0"/>
                        </a:rPr>
                        <a:t>10</a:t>
                      </a: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 </a:t>
                      </a: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żarówek [zł]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Helvetica 55 Roman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Oszczędności </a:t>
                      </a: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/>
                      </a:r>
                      <a:b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</a:b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w wydatkach na prąd 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–</a:t>
                      </a: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 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wymiana 10 żarówek</a:t>
                      </a: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 [zł]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Helvetica 55 Roman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00"/>
                    </a:solidFill>
                  </a:tcPr>
                </a:tc>
              </a:tr>
              <a:tr h="487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Tradycyjna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Helvetica 55 Roman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Helvetica 75" panose="020B0804020202020204" pitchFamily="34" charset="0"/>
                        </a:rPr>
                        <a:t>60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Helvetica 75" panose="020B08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Helvetica 75" panose="020B0804020202020204" pitchFamily="34" charset="0"/>
                        </a:rPr>
                        <a:t>30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Helvetica 75" panose="020B08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kern="1200" dirty="0" smtClean="0">
                          <a:solidFill>
                            <a:srgbClr val="50BE87"/>
                          </a:solidFill>
                          <a:effectLst/>
                          <a:latin typeface="Helvetica 75" panose="020B0804020202020204" pitchFamily="34" charset="0"/>
                          <a:ea typeface="+mn-ea"/>
                          <a:cs typeface="+mn-cs"/>
                        </a:rPr>
                        <a:t>300</a:t>
                      </a:r>
                      <a:endParaRPr lang="pl-PL" sz="1500" kern="1200" dirty="0">
                        <a:solidFill>
                          <a:srgbClr val="50BE87"/>
                        </a:solidFill>
                        <a:effectLst/>
                        <a:latin typeface="Helvetica 75" panose="020B08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kern="1200" dirty="0" smtClean="0">
                          <a:solidFill>
                            <a:srgbClr val="FF7900"/>
                          </a:solidFill>
                          <a:effectLst/>
                          <a:latin typeface="Helvetica 75" panose="020B0804020202020204" pitchFamily="34" charset="0"/>
                          <a:ea typeface="+mn-ea"/>
                          <a:cs typeface="+mn-cs"/>
                        </a:rPr>
                        <a:t>250 zł!</a:t>
                      </a:r>
                      <a:endParaRPr lang="pl-PL" sz="1500" kern="1200" dirty="0">
                        <a:solidFill>
                          <a:srgbClr val="FF7900"/>
                        </a:solidFill>
                        <a:effectLst/>
                        <a:latin typeface="Helvetica 75" panose="020B08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7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Helvetica 55 Roman" panose="020B0604020202020204" pitchFamily="34" charset="0"/>
                        </a:rPr>
                        <a:t>Energooszczędna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Helvetica 55 Roman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Helvetica 75" panose="020B0804020202020204" pitchFamily="34" charset="0"/>
                        </a:rPr>
                        <a:t>10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Helvetica 75" panose="020B08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 smtClean="0">
                          <a:solidFill>
                            <a:srgbClr val="50BE87"/>
                          </a:solidFill>
                          <a:effectLst/>
                          <a:latin typeface="Helvetica 75" panose="020B0804020202020204" pitchFamily="34" charset="0"/>
                        </a:rPr>
                        <a:t>5</a:t>
                      </a:r>
                      <a:endParaRPr lang="pl-PL" sz="1500" dirty="0">
                        <a:solidFill>
                          <a:srgbClr val="50BE87"/>
                        </a:solidFill>
                        <a:effectLst/>
                        <a:latin typeface="Helvetica 75" panose="020B08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kern="1200" dirty="0" smtClean="0">
                          <a:solidFill>
                            <a:srgbClr val="50BE87"/>
                          </a:solidFill>
                          <a:effectLst/>
                          <a:latin typeface="Helvetica 75" panose="020B0804020202020204" pitchFamily="34" charset="0"/>
                          <a:ea typeface="+mn-ea"/>
                          <a:cs typeface="+mn-cs"/>
                        </a:rPr>
                        <a:t>50</a:t>
                      </a:r>
                      <a:endParaRPr lang="pl-PL" sz="1500" kern="1200" dirty="0">
                        <a:solidFill>
                          <a:srgbClr val="50BE87"/>
                        </a:solidFill>
                        <a:effectLst/>
                        <a:latin typeface="Helvetica 75" panose="020B08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4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rwakat\Documents\kasia\00 Ania i Karolina\pakiet edu orange energia\nowe dokumenty\noweslajdy\9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03"/>
            <a:ext cx="9144000" cy="51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467544" y="422783"/>
            <a:ext cx="6318702" cy="97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latin typeface="Helvetica 75" panose="020B0804020202020204" pitchFamily="34" charset="0"/>
              </a:rPr>
              <a:t>Jak rozpoznać </a:t>
            </a:r>
            <a:r>
              <a:rPr lang="pl-PL" sz="3200" dirty="0" smtClean="0">
                <a:latin typeface="Helvetica 75" panose="020B0804020202020204" pitchFamily="34" charset="0"/>
              </a:rPr>
              <a:t/>
            </a:r>
            <a:br>
              <a:rPr lang="pl-PL" sz="3200" dirty="0" smtClean="0">
                <a:latin typeface="Helvetica 75" panose="020B0804020202020204" pitchFamily="34" charset="0"/>
              </a:rPr>
            </a:br>
            <a:r>
              <a:rPr lang="pl-PL" sz="3200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urządzenia </a:t>
            </a:r>
            <a:r>
              <a:rPr lang="pl-PL" sz="3200" dirty="0">
                <a:solidFill>
                  <a:srgbClr val="FF6600"/>
                </a:solidFill>
                <a:latin typeface="Helvetica 75" panose="020B0804020202020204" pitchFamily="34" charset="0"/>
              </a:rPr>
              <a:t>energooszczędne</a:t>
            </a:r>
            <a:r>
              <a:rPr lang="pl-PL" sz="3200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?</a:t>
            </a:r>
            <a:endParaRPr lang="pl-PL" sz="3200" dirty="0">
              <a:solidFill>
                <a:srgbClr val="FF6600"/>
              </a:solidFill>
              <a:latin typeface="Helvetica 75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4572000" cy="51476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1816" y="3363838"/>
            <a:ext cx="4392488" cy="1368153"/>
          </a:xfrm>
        </p:spPr>
        <p:txBody>
          <a:bodyPr>
            <a:normAutofit fontScale="90000"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  <a:latin typeface="Helvetica 75" panose="020B0804020202020204" pitchFamily="34" charset="0"/>
              </a:rPr>
              <a:t>Spójrzmy </a:t>
            </a:r>
            <a:r>
              <a:rPr lang="pl-PL" sz="32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/>
            </a:r>
            <a:br>
              <a:rPr lang="pl-PL" sz="3200" dirty="0" smtClean="0">
                <a:solidFill>
                  <a:schemeClr val="bg1"/>
                </a:solidFill>
                <a:latin typeface="Helvetica 75" panose="020B0804020202020204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na </a:t>
            </a:r>
            <a:r>
              <a:rPr lang="pl-PL" sz="3200" dirty="0">
                <a:solidFill>
                  <a:srgbClr val="FF7900"/>
                </a:solidFill>
                <a:latin typeface="Helvetica 75" panose="020B0804020202020204" pitchFamily="34" charset="0"/>
              </a:rPr>
              <a:t>etykiety</a:t>
            </a:r>
            <a:r>
              <a:rPr lang="pl-PL" sz="3200" dirty="0">
                <a:solidFill>
                  <a:schemeClr val="bg1"/>
                </a:solidFill>
                <a:latin typeface="Helvetica 75" panose="020B0804020202020204" pitchFamily="34" charset="0"/>
              </a:rPr>
              <a:t> energetyczne! 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5940152" y="577270"/>
            <a:ext cx="1883586" cy="3993077"/>
            <a:chOff x="3318870" y="1340768"/>
            <a:chExt cx="2315634" cy="5324103"/>
          </a:xfrm>
        </p:grpSpPr>
        <p:pic>
          <p:nvPicPr>
            <p:cNvPr id="2049" name="Obraz 2" descr="Etykieta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37" r="1492" b="15456"/>
            <a:stretch/>
          </p:blipFill>
          <p:spPr bwMode="auto">
            <a:xfrm>
              <a:off x="3318870" y="1340768"/>
              <a:ext cx="2315634" cy="5324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Pole tekstowe 2"/>
            <p:cNvSpPr txBox="1">
              <a:spLocks noChangeArrowheads="1"/>
            </p:cNvSpPr>
            <p:nvPr/>
          </p:nvSpPr>
          <p:spPr bwMode="auto">
            <a:xfrm>
              <a:off x="3419872" y="2564904"/>
              <a:ext cx="2160240" cy="3777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MAXIŻAR </a:t>
              </a:r>
              <a:r>
                <a:rPr kumimoji="0" lang="pl-PL" altLang="pl-P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|</a:t>
              </a:r>
              <a:r>
                <a:rPr kumimoji="0" lang="pl-PL" alt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pl-PL" altLang="pl-PL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KL1234GH</a:t>
              </a:r>
              <a:endPara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58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391816" y="439164"/>
            <a:ext cx="6318702" cy="1339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rgbClr val="FF7900"/>
                </a:solidFill>
                <a:latin typeface="Helvetica 75" panose="020B0804020202020204" pitchFamily="34" charset="0"/>
              </a:rPr>
              <a:t>Jak rozpoznać </a:t>
            </a:r>
            <a:r>
              <a:rPr lang="pl-PL" sz="32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/>
            </a:r>
            <a:br>
              <a:rPr lang="pl-PL" sz="3200" dirty="0" smtClean="0">
                <a:solidFill>
                  <a:schemeClr val="bg1"/>
                </a:solidFill>
                <a:latin typeface="Helvetica 75" panose="020B0804020202020204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urządzenia </a:t>
            </a:r>
          </a:p>
          <a:p>
            <a:pPr algn="l"/>
            <a:r>
              <a:rPr lang="pl-PL" sz="32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energooszczędne?</a:t>
            </a:r>
            <a:endParaRPr lang="pl-PL" sz="3200" dirty="0">
              <a:solidFill>
                <a:schemeClr val="bg1"/>
              </a:solidFill>
              <a:latin typeface="Helvetica 75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940152" y="573528"/>
            <a:ext cx="1883586" cy="4045194"/>
            <a:chOff x="3342640" y="1347776"/>
            <a:chExt cx="2296160" cy="5393592"/>
          </a:xfrm>
        </p:grpSpPr>
        <p:pic>
          <p:nvPicPr>
            <p:cNvPr id="5" name="Obraz 4" descr="http://www.elmic.pl/sklep/images/LED/XH6625-3W-label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54" r="1414" b="14399"/>
            <a:stretch/>
          </p:blipFill>
          <p:spPr bwMode="auto">
            <a:xfrm>
              <a:off x="3342640" y="1347776"/>
              <a:ext cx="2296160" cy="53935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Pole tekstowe 2"/>
            <p:cNvSpPr txBox="1">
              <a:spLocks noChangeArrowheads="1"/>
            </p:cNvSpPr>
            <p:nvPr/>
          </p:nvSpPr>
          <p:spPr bwMode="auto">
            <a:xfrm>
              <a:off x="3381197" y="2564904"/>
              <a:ext cx="2198915" cy="3777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MAXIŻAR| </a:t>
              </a:r>
              <a:r>
                <a:rPr kumimoji="0" lang="pl-PL" altLang="pl-PL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KL1234GH</a:t>
              </a:r>
              <a:endPara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Prostokąt 10"/>
          <p:cNvSpPr/>
          <p:nvPr/>
        </p:nvSpPr>
        <p:spPr>
          <a:xfrm>
            <a:off x="0" y="0"/>
            <a:ext cx="4572000" cy="51476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391816" y="411510"/>
            <a:ext cx="6318702" cy="1412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smtClean="0">
                <a:solidFill>
                  <a:srgbClr val="FF7900"/>
                </a:solidFill>
                <a:latin typeface="Helvetica 75" panose="020B0804020202020204" pitchFamily="34" charset="0"/>
              </a:rPr>
              <a:t>Oznaczenia</a:t>
            </a:r>
          </a:p>
          <a:p>
            <a:pPr algn="l"/>
            <a:r>
              <a:rPr lang="pl-PL" sz="32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etykiety </a:t>
            </a:r>
            <a:br>
              <a:rPr lang="pl-PL" sz="3200" dirty="0" smtClean="0">
                <a:solidFill>
                  <a:schemeClr val="bg1"/>
                </a:solidFill>
                <a:latin typeface="Helvetica 75" panose="020B0804020202020204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energetycznej</a:t>
            </a:r>
          </a:p>
        </p:txBody>
      </p:sp>
    </p:spTree>
    <p:extLst>
      <p:ext uri="{BB962C8B-B14F-4D97-AF65-F5344CB8AC3E}">
        <p14:creationId xmlns:p14="http://schemas.microsoft.com/office/powerpoint/2010/main" val="1808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nalezione obrazy dla zapytania europejskie etykiety energetycz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648" y="1585185"/>
            <a:ext cx="4734705" cy="328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2542325" y="1275606"/>
            <a:ext cx="949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Helvetica 75" panose="020B0804020202020204" pitchFamily="34" charset="0"/>
                <a:ea typeface="+mj-ea"/>
                <a:cs typeface="+mj-cs"/>
              </a:rPr>
              <a:t>pralka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951718" y="1275606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Helvetica 75" panose="020B0804020202020204" pitchFamily="34" charset="0"/>
                <a:ea typeface="+mj-ea"/>
                <a:cs typeface="+mj-cs"/>
              </a:rPr>
              <a:t>lodówka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868144" y="1275606"/>
            <a:ext cx="50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Helvetica 75" panose="020B0804020202020204" pitchFamily="34" charset="0"/>
                <a:ea typeface="+mj-ea"/>
                <a:cs typeface="+mj-cs"/>
              </a:rPr>
              <a:t>TV</a:t>
            </a:r>
            <a:endParaRPr lang="pl-PL" sz="2000" dirty="0">
              <a:latin typeface="Helvetica 75" panose="020B0804020202020204" pitchFamily="34" charset="0"/>
              <a:ea typeface="+mj-ea"/>
              <a:cs typeface="+mj-cs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292025" y="213488"/>
            <a:ext cx="8559951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smtClean="0">
                <a:latin typeface="Helvetica 75" panose="020B0804020202020204" pitchFamily="34" charset="0"/>
              </a:rPr>
              <a:t>Oznaczenia </a:t>
            </a:r>
            <a:r>
              <a:rPr lang="pl-PL" sz="3200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etykiety energetycznej</a:t>
            </a:r>
            <a:endParaRPr lang="pl-PL" sz="3200" dirty="0">
              <a:solidFill>
                <a:srgbClr val="FF6600"/>
              </a:solidFill>
              <a:latin typeface="Helvetica 75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5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67544" y="400238"/>
            <a:ext cx="9043373" cy="1448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smtClean="0">
                <a:latin typeface="Helvetica 75" panose="020B0804020202020204" pitchFamily="34" charset="0"/>
              </a:rPr>
              <a:t>Zadanie nr 4</a:t>
            </a:r>
          </a:p>
          <a:p>
            <a:pPr algn="l"/>
            <a:r>
              <a:rPr lang="pl-PL" sz="3200" dirty="0">
                <a:solidFill>
                  <a:srgbClr val="FF6600"/>
                </a:solidFill>
                <a:latin typeface="Helvetica 75" panose="020B0804020202020204" pitchFamily="34" charset="0"/>
              </a:rPr>
              <a:t>Pokoloruj odpowiednio </a:t>
            </a:r>
            <a:r>
              <a:rPr lang="pl-PL" sz="3200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/>
            </a:r>
            <a:br>
              <a:rPr lang="pl-PL" sz="3200" dirty="0" smtClean="0">
                <a:solidFill>
                  <a:srgbClr val="FF6600"/>
                </a:solidFill>
                <a:latin typeface="Helvetica 75" panose="020B0804020202020204" pitchFamily="34" charset="0"/>
              </a:rPr>
            </a:br>
            <a:r>
              <a:rPr lang="pl-PL" sz="3200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etykietę </a:t>
            </a:r>
            <a:r>
              <a:rPr lang="pl-PL" sz="3200" dirty="0">
                <a:solidFill>
                  <a:srgbClr val="FF6600"/>
                </a:solidFill>
                <a:latin typeface="Helvetica 75" panose="020B0804020202020204" pitchFamily="34" charset="0"/>
              </a:rPr>
              <a:t>energetyczną.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6072790" y="555526"/>
            <a:ext cx="1883586" cy="3993077"/>
            <a:chOff x="6900901" y="987574"/>
            <a:chExt cx="1883586" cy="3993077"/>
          </a:xfrm>
        </p:grpSpPr>
        <p:pic>
          <p:nvPicPr>
            <p:cNvPr id="6" name="Obraz 2" descr="Etykiet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37" r="1492" b="15456"/>
            <a:stretch/>
          </p:blipFill>
          <p:spPr bwMode="auto">
            <a:xfrm>
              <a:off x="6900901" y="987574"/>
              <a:ext cx="1883586" cy="3993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Pole tekstowe 2"/>
            <p:cNvSpPr txBox="1">
              <a:spLocks noChangeArrowheads="1"/>
            </p:cNvSpPr>
            <p:nvPr/>
          </p:nvSpPr>
          <p:spPr bwMode="auto">
            <a:xfrm>
              <a:off x="6983058" y="1905676"/>
              <a:ext cx="1757185" cy="283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MAXIŻAR </a:t>
              </a:r>
              <a:r>
                <a:rPr kumimoji="0" lang="pl-PL" altLang="pl-P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|</a:t>
              </a:r>
              <a:r>
                <a:rPr kumimoji="0" lang="pl-PL" alt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pl-PL" altLang="pl-PL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KL1234GH</a:t>
              </a:r>
              <a:endPara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7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24842"/>
          <a:stretch/>
        </p:blipFill>
        <p:spPr bwMode="auto">
          <a:xfrm>
            <a:off x="4572001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0" y="0"/>
            <a:ext cx="4572000" cy="51476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92025" y="285496"/>
            <a:ext cx="3312368" cy="4590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Miasteczko Orange </a:t>
            </a:r>
          </a:p>
          <a:p>
            <a:pPr algn="l"/>
            <a:endParaRPr lang="pl-PL" sz="3200" dirty="0">
              <a:solidFill>
                <a:srgbClr val="FF6600"/>
              </a:solidFill>
              <a:latin typeface="Helvetica 75" panose="020B0804020202020204" pitchFamily="34" charset="0"/>
            </a:endParaRPr>
          </a:p>
          <a:p>
            <a:pPr algn="l"/>
            <a:endParaRPr lang="pl-PL" sz="3200" dirty="0" smtClean="0">
              <a:solidFill>
                <a:srgbClr val="FF6600"/>
              </a:solidFill>
              <a:latin typeface="Helvetica 75" panose="020B0804020202020204" pitchFamily="34" charset="0"/>
            </a:endParaRPr>
          </a:p>
          <a:p>
            <a:pPr algn="l"/>
            <a:r>
              <a:rPr lang="pl-PL" sz="3200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/>
            </a:r>
            <a:br>
              <a:rPr lang="pl-PL" sz="3200" dirty="0" smtClean="0">
                <a:solidFill>
                  <a:srgbClr val="FF6600"/>
                </a:solidFill>
                <a:latin typeface="Helvetica 75" panose="020B0804020202020204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Jak dbamy </a:t>
            </a:r>
            <a:br>
              <a:rPr lang="pl-PL" sz="3200" dirty="0" smtClean="0">
                <a:solidFill>
                  <a:schemeClr val="bg1"/>
                </a:solidFill>
                <a:latin typeface="Helvetica 75" panose="020B0804020202020204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o środowisko </a:t>
            </a:r>
            <a:br>
              <a:rPr lang="pl-PL" sz="3200" dirty="0" smtClean="0">
                <a:solidFill>
                  <a:schemeClr val="bg1"/>
                </a:solidFill>
                <a:latin typeface="Helvetica 75" panose="020B0804020202020204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w naszych budynkach?  </a:t>
            </a:r>
            <a:endParaRPr lang="pl-PL" sz="3200" dirty="0">
              <a:solidFill>
                <a:schemeClr val="bg1"/>
              </a:solidFill>
              <a:latin typeface="Helvetica 75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rwakat\Documents\kasia\00 Ania i Karolina\pakiet edu orange energia\nowe dokumenty\noweslajdy\3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"/>
          <a:stretch/>
        </p:blipFill>
        <p:spPr bwMode="auto">
          <a:xfrm>
            <a:off x="1" y="0"/>
            <a:ext cx="9143999" cy="49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411510"/>
            <a:ext cx="6318702" cy="972108"/>
          </a:xfrm>
        </p:spPr>
        <p:txBody>
          <a:bodyPr>
            <a:noAutofit/>
          </a:bodyPr>
          <a:lstStyle/>
          <a:p>
            <a:pPr algn="l"/>
            <a:r>
              <a:rPr lang="pl-PL" sz="3200" dirty="0">
                <a:latin typeface="Helvetica 75" panose="020B0804020202020204" pitchFamily="34" charset="0"/>
              </a:rPr>
              <a:t>Co to jest </a:t>
            </a:r>
            <a:r>
              <a:rPr lang="pl-PL" sz="3200" dirty="0">
                <a:solidFill>
                  <a:srgbClr val="FF6600"/>
                </a:solidFill>
                <a:latin typeface="Helvetica 75" panose="020B0804020202020204" pitchFamily="34" charset="0"/>
              </a:rPr>
              <a:t>energia</a:t>
            </a:r>
            <a:r>
              <a:rPr lang="pl-PL" sz="3200" dirty="0">
                <a:latin typeface="Helvetica 75" panose="020B0804020202020204" pitchFamily="34" charset="0"/>
              </a:rPr>
              <a:t> </a:t>
            </a:r>
            <a:r>
              <a:rPr lang="pl-PL" sz="3200" dirty="0" smtClean="0">
                <a:latin typeface="Helvetica 75" panose="020B0804020202020204" pitchFamily="34" charset="0"/>
              </a:rPr>
              <a:t/>
            </a:r>
            <a:br>
              <a:rPr lang="pl-PL" sz="3200" dirty="0" smtClean="0">
                <a:latin typeface="Helvetica 75" panose="020B0804020202020204" pitchFamily="34" charset="0"/>
              </a:rPr>
            </a:br>
            <a:r>
              <a:rPr lang="pl-PL" sz="3200" dirty="0" smtClean="0">
                <a:latin typeface="Helvetica 75" panose="020B0804020202020204" pitchFamily="34" charset="0"/>
              </a:rPr>
              <a:t>i </a:t>
            </a:r>
            <a:r>
              <a:rPr lang="pl-PL" sz="3200" dirty="0">
                <a:latin typeface="Helvetica 75" panose="020B0804020202020204" pitchFamily="34" charset="0"/>
              </a:rPr>
              <a:t>do czego jej </a:t>
            </a:r>
            <a:r>
              <a:rPr lang="pl-PL" sz="3200" dirty="0" smtClean="0">
                <a:latin typeface="Helvetica 75" panose="020B0804020202020204" pitchFamily="34" charset="0"/>
              </a:rPr>
              <a:t>potrzebujemy?</a:t>
            </a:r>
            <a:endParaRPr lang="pl-PL" sz="3200" dirty="0">
              <a:latin typeface="Helvetica 75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 t="22040" r="11607" b="16182"/>
          <a:stretch/>
        </p:blipFill>
        <p:spPr bwMode="auto">
          <a:xfrm>
            <a:off x="4605660" y="2599357"/>
            <a:ext cx="4538340" cy="25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9" t="29253" r="4919" b="-1"/>
          <a:stretch/>
        </p:blipFill>
        <p:spPr bwMode="auto">
          <a:xfrm>
            <a:off x="4605660" y="-20537"/>
            <a:ext cx="4549863" cy="25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/>
        </p:nvSpPr>
        <p:spPr>
          <a:xfrm>
            <a:off x="4605660" y="1831133"/>
            <a:ext cx="4548932" cy="709379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8" name="Picture 4" descr="C:\Users\horwakat\Documents\kasia\00 Ania i Karolina\pakiet edu orange energia\MO\Nowy folder\ok\DSC04385x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7"/>
            <a:ext cx="4548932" cy="256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0" y="1831133"/>
            <a:ext cx="4548932" cy="709379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79512" y="1893435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Helvetica 75" panose="020B0804020202020204" pitchFamily="34" charset="0"/>
              </a:rPr>
              <a:t>Nowoczesne systemy </a:t>
            </a:r>
            <a:r>
              <a:rPr lang="pl-PL" sz="1600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wind</a:t>
            </a:r>
          </a:p>
          <a:p>
            <a:r>
              <a:rPr lang="pl-PL" sz="16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oszczędność </a:t>
            </a:r>
            <a:r>
              <a:rPr lang="pl-PL" sz="1600" dirty="0">
                <a:solidFill>
                  <a:schemeClr val="bg1"/>
                </a:solidFill>
                <a:latin typeface="Helvetica 75" panose="020B0804020202020204" pitchFamily="34" charset="0"/>
              </a:rPr>
              <a:t>do 20% energii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785172" y="1893434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Zieleń</a:t>
            </a:r>
            <a:r>
              <a:rPr lang="pl-PL" sz="16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 </a:t>
            </a:r>
            <a:r>
              <a:rPr lang="pl-PL" sz="1600" dirty="0">
                <a:solidFill>
                  <a:schemeClr val="bg1"/>
                </a:solidFill>
                <a:latin typeface="Helvetica 75" panose="020B0804020202020204" pitchFamily="34" charset="0"/>
              </a:rPr>
              <a:t>na dachach budynków – większa ekologiczna wartość terenu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4605660" y="4454658"/>
            <a:ext cx="4548932" cy="709379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4785172" y="4516960"/>
            <a:ext cx="4370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Helvetica 75" panose="020B0804020202020204" pitchFamily="34" charset="0"/>
              </a:rPr>
              <a:t>System </a:t>
            </a:r>
            <a:r>
              <a:rPr lang="pl-PL" sz="1600" dirty="0">
                <a:solidFill>
                  <a:srgbClr val="FF6600"/>
                </a:solidFill>
                <a:latin typeface="Helvetica 75" panose="020B0804020202020204" pitchFamily="34" charset="0"/>
              </a:rPr>
              <a:t>recyklingu</a:t>
            </a:r>
            <a:r>
              <a:rPr lang="pl-PL" sz="1600" dirty="0">
                <a:solidFill>
                  <a:schemeClr val="bg1"/>
                </a:solidFill>
                <a:latin typeface="Helvetica 75" panose="020B0804020202020204" pitchFamily="34" charset="0"/>
              </a:rPr>
              <a:t> – dbałość </a:t>
            </a:r>
            <a:r>
              <a:rPr lang="pl-PL" sz="16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o </a:t>
            </a:r>
            <a:r>
              <a:rPr lang="pl-PL" sz="1600" dirty="0">
                <a:solidFill>
                  <a:schemeClr val="bg1"/>
                </a:solidFill>
                <a:latin typeface="Helvetica 75" panose="020B0804020202020204" pitchFamily="34" charset="0"/>
              </a:rPr>
              <a:t>prawidłowe zagospodarowanie </a:t>
            </a:r>
            <a:r>
              <a:rPr lang="pl-PL" sz="16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odpadów</a:t>
            </a:r>
            <a:endParaRPr lang="pl-PL" sz="1600" dirty="0">
              <a:solidFill>
                <a:schemeClr val="bg1"/>
              </a:solidFill>
              <a:latin typeface="Helvetica 75" panose="020B0804020202020204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599356"/>
            <a:ext cx="4548932" cy="25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rostokąt 21"/>
          <p:cNvSpPr/>
          <p:nvPr/>
        </p:nvSpPr>
        <p:spPr>
          <a:xfrm>
            <a:off x="0" y="4451026"/>
            <a:ext cx="4548932" cy="709379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179512" y="4513328"/>
            <a:ext cx="4605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Helvetica 75" panose="020B0804020202020204" pitchFamily="34" charset="0"/>
              </a:rPr>
              <a:t>Parkingi dla </a:t>
            </a:r>
            <a:r>
              <a:rPr lang="pl-PL" sz="1600" dirty="0">
                <a:solidFill>
                  <a:srgbClr val="FF6600"/>
                </a:solidFill>
                <a:latin typeface="Helvetica 75" panose="020B0804020202020204" pitchFamily="34" charset="0"/>
              </a:rPr>
              <a:t>rowerów</a:t>
            </a:r>
            <a:r>
              <a:rPr lang="pl-PL" sz="1600" dirty="0">
                <a:solidFill>
                  <a:schemeClr val="bg1"/>
                </a:solidFill>
                <a:latin typeface="Helvetica 75" panose="020B0804020202020204" pitchFamily="34" charset="0"/>
              </a:rPr>
              <a:t> – zachęta do korzystania </a:t>
            </a:r>
            <a:r>
              <a:rPr lang="pl-PL" sz="16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z </a:t>
            </a:r>
            <a:r>
              <a:rPr lang="pl-PL" sz="1600" dirty="0">
                <a:solidFill>
                  <a:schemeClr val="bg1"/>
                </a:solidFill>
                <a:latin typeface="Helvetica 75" panose="020B0804020202020204" pitchFamily="34" charset="0"/>
              </a:rPr>
              <a:t>ekologicznego </a:t>
            </a:r>
            <a:r>
              <a:rPr lang="pl-PL" sz="16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transportu</a:t>
            </a:r>
            <a:endParaRPr lang="pl-PL" sz="1600" dirty="0">
              <a:solidFill>
                <a:schemeClr val="bg1"/>
              </a:solidFill>
              <a:latin typeface="Helvetica 75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6127056" y="-14486"/>
            <a:ext cx="3016944" cy="5157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066108" y="-14486"/>
            <a:ext cx="3016944" cy="5157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2" descr="C:\Users\horwakat\Pictures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 t="5288" r="19333" b="5919"/>
          <a:stretch/>
        </p:blipFill>
        <p:spPr bwMode="auto">
          <a:xfrm>
            <a:off x="6127056" y="0"/>
            <a:ext cx="301694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6" r="36764" b="329"/>
          <a:stretch/>
        </p:blipFill>
        <p:spPr>
          <a:xfrm>
            <a:off x="0" y="-14486"/>
            <a:ext cx="3023219" cy="520902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"/>
          <a:stretch/>
        </p:blipFill>
        <p:spPr>
          <a:xfrm>
            <a:off x="3063528" y="-14486"/>
            <a:ext cx="3016944" cy="5157986"/>
          </a:xfrm>
          <a:prstGeom prst="rect">
            <a:avLst/>
          </a:prstGeom>
          <a:ln w="57150">
            <a:noFill/>
          </a:ln>
        </p:spPr>
      </p:pic>
      <p:sp>
        <p:nvSpPr>
          <p:cNvPr id="10" name="Prostokąt 9"/>
          <p:cNvSpPr/>
          <p:nvPr/>
        </p:nvSpPr>
        <p:spPr>
          <a:xfrm>
            <a:off x="0" y="4215435"/>
            <a:ext cx="3023220" cy="92806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142380" y="4263969"/>
            <a:ext cx="2773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Helvetica 75" panose="020B0804020202020204" pitchFamily="34" charset="0"/>
              </a:rPr>
              <a:t>Stała kontrola zużycia </a:t>
            </a:r>
            <a:r>
              <a:rPr lang="pl-PL" sz="1600" dirty="0">
                <a:solidFill>
                  <a:srgbClr val="FF6600"/>
                </a:solidFill>
                <a:latin typeface="Helvetica 75" panose="020B0804020202020204" pitchFamily="34" charset="0"/>
              </a:rPr>
              <a:t>wody</a:t>
            </a:r>
            <a:r>
              <a:rPr lang="pl-PL" sz="1600" dirty="0">
                <a:solidFill>
                  <a:schemeClr val="bg1"/>
                </a:solidFill>
                <a:latin typeface="Helvetica 75" panose="020B0804020202020204" pitchFamily="34" charset="0"/>
              </a:rPr>
              <a:t> – szybkie wykrycie awarii </a:t>
            </a:r>
            <a:r>
              <a:rPr lang="pl-PL" sz="16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/>
            </a:r>
            <a:br>
              <a:rPr lang="pl-PL" sz="1600" dirty="0" smtClean="0">
                <a:solidFill>
                  <a:schemeClr val="bg1"/>
                </a:solidFill>
                <a:latin typeface="Helvetica 75" panose="020B0804020202020204" pitchFamily="34" charset="0"/>
              </a:rPr>
            </a:br>
            <a:r>
              <a:rPr lang="pl-PL" sz="16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i </a:t>
            </a:r>
            <a:r>
              <a:rPr lang="pl-PL" sz="1600" dirty="0">
                <a:solidFill>
                  <a:schemeClr val="bg1"/>
                </a:solidFill>
                <a:latin typeface="Helvetica 75" panose="020B0804020202020204" pitchFamily="34" charset="0"/>
              </a:rPr>
              <a:t>przecieków.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6138664" y="4216512"/>
            <a:ext cx="3005337" cy="92591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00193" y="4263969"/>
            <a:ext cx="2843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Helvetica 75" panose="020B0804020202020204" pitchFamily="34" charset="0"/>
              </a:rPr>
              <a:t>Otwierane </a:t>
            </a:r>
            <a:r>
              <a:rPr lang="pl-PL" sz="1600" dirty="0">
                <a:solidFill>
                  <a:srgbClr val="FF6600"/>
                </a:solidFill>
                <a:latin typeface="Helvetica 75" panose="020B0804020202020204" pitchFamily="34" charset="0"/>
              </a:rPr>
              <a:t>okna</a:t>
            </a:r>
            <a:r>
              <a:rPr lang="pl-PL" sz="1600" dirty="0">
                <a:solidFill>
                  <a:schemeClr val="bg1"/>
                </a:solidFill>
                <a:latin typeface="Helvetica 75" panose="020B0804020202020204" pitchFamily="34" charset="0"/>
              </a:rPr>
              <a:t> –  naturalna wentylacja i rzadsze użycie klimatyzacji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3066109" y="4216512"/>
            <a:ext cx="3014364" cy="92591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203848" y="4263969"/>
            <a:ext cx="287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Helvetica 75" panose="020B0804020202020204" pitchFamily="34" charset="0"/>
              </a:rPr>
              <a:t>Bieżąca kontrola zużycia </a:t>
            </a:r>
            <a:r>
              <a:rPr lang="pl-PL" sz="1600" dirty="0">
                <a:solidFill>
                  <a:srgbClr val="FF6600"/>
                </a:solidFill>
                <a:latin typeface="Helvetica 75" panose="020B0804020202020204" pitchFamily="34" charset="0"/>
              </a:rPr>
              <a:t>energii</a:t>
            </a:r>
            <a:r>
              <a:rPr lang="pl-PL" sz="1600" dirty="0">
                <a:solidFill>
                  <a:schemeClr val="bg1"/>
                </a:solidFill>
                <a:latin typeface="Helvetica 75" panose="020B0804020202020204" pitchFamily="34" charset="0"/>
              </a:rPr>
              <a:t> na oświetlenie, chłodnie czy wentylatory</a:t>
            </a:r>
          </a:p>
        </p:txBody>
      </p:sp>
    </p:spTree>
    <p:extLst>
      <p:ext uri="{BB962C8B-B14F-4D97-AF65-F5344CB8AC3E}">
        <p14:creationId xmlns:p14="http://schemas.microsoft.com/office/powerpoint/2010/main" val="17616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rwakat\Documents\kasia\00 Ania i Karolina\pakiet edu orange energia\168656-OVJQ54-335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t="4861" r="6993" b="10696"/>
          <a:stretch/>
        </p:blipFill>
        <p:spPr bwMode="auto">
          <a:xfrm flipH="1">
            <a:off x="649452" y="0"/>
            <a:ext cx="8501220" cy="514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0" y="0"/>
            <a:ext cx="4572000" cy="5147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/>
          <p:cNvSpPr txBox="1">
            <a:spLocks/>
          </p:cNvSpPr>
          <p:nvPr/>
        </p:nvSpPr>
        <p:spPr>
          <a:xfrm>
            <a:off x="323528" y="483518"/>
            <a:ext cx="3970784" cy="972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8000" dirty="0" smtClean="0">
                <a:latin typeface="Helvetica 75" panose="020B0804020202020204" pitchFamily="34" charset="0"/>
              </a:rPr>
              <a:t>4</a:t>
            </a:r>
            <a:endParaRPr lang="pl-PL" sz="8000" dirty="0">
              <a:latin typeface="Helvetica 75" panose="020B0804020202020204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1816" y="4083918"/>
            <a:ext cx="4104456" cy="712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b="1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Podsumowanie </a:t>
            </a:r>
          </a:p>
        </p:txBody>
      </p:sp>
    </p:spTree>
    <p:extLst>
      <p:ext uri="{BB962C8B-B14F-4D97-AF65-F5344CB8AC3E}">
        <p14:creationId xmlns:p14="http://schemas.microsoft.com/office/powerpoint/2010/main" val="12025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439652" y="422793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Helvetica 75" panose="020B0804020202020204" pitchFamily="34" charset="0"/>
                <a:ea typeface="+mj-ea"/>
                <a:cs typeface="+mj-cs"/>
              </a:rPr>
              <a:t>…portfela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788499" y="4227934"/>
            <a:ext cx="343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Helvetica 75" panose="020B0804020202020204" pitchFamily="34" charset="0"/>
                <a:ea typeface="+mj-ea"/>
                <a:cs typeface="+mj-cs"/>
              </a:rPr>
              <a:t>…środowiska</a:t>
            </a:r>
            <a:endParaRPr lang="pl-PL" sz="3200" dirty="0">
              <a:latin typeface="Helvetica 75" panose="020B0804020202020204" pitchFamily="34" charset="0"/>
              <a:ea typeface="+mj-ea"/>
              <a:cs typeface="+mj-cs"/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292025" y="411510"/>
            <a:ext cx="8559951" cy="528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rgbClr val="FF6600"/>
                </a:solidFill>
                <a:latin typeface="Helvetica 75" panose="020B0804020202020204" pitchFamily="34" charset="0"/>
              </a:rPr>
              <a:t>Oszczędzanie energii </a:t>
            </a:r>
            <a:r>
              <a:rPr lang="pl-PL" sz="3200" dirty="0">
                <a:latin typeface="Helvetica 75" panose="020B0804020202020204" pitchFamily="34" charset="0"/>
              </a:rPr>
              <a:t>to korzyść dla…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36980"/>
            <a:ext cx="2248640" cy="251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19" y="1121830"/>
            <a:ext cx="2121321" cy="303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42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34"/>
          <p:cNvCxnSpPr/>
          <p:nvPr/>
        </p:nvCxnSpPr>
        <p:spPr>
          <a:xfrm>
            <a:off x="251137" y="2341834"/>
            <a:ext cx="32399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34"/>
          <p:cNvCxnSpPr/>
          <p:nvPr/>
        </p:nvCxnSpPr>
        <p:spPr>
          <a:xfrm>
            <a:off x="251137" y="3124826"/>
            <a:ext cx="32399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36"/>
          <p:cNvCxnSpPr/>
          <p:nvPr/>
        </p:nvCxnSpPr>
        <p:spPr>
          <a:xfrm>
            <a:off x="251137" y="3908284"/>
            <a:ext cx="36007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67"/>
          <p:cNvCxnSpPr/>
          <p:nvPr/>
        </p:nvCxnSpPr>
        <p:spPr>
          <a:xfrm>
            <a:off x="251137" y="1630482"/>
            <a:ext cx="39810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34"/>
          <p:cNvCxnSpPr/>
          <p:nvPr/>
        </p:nvCxnSpPr>
        <p:spPr>
          <a:xfrm>
            <a:off x="5685296" y="2303922"/>
            <a:ext cx="32399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34"/>
          <p:cNvCxnSpPr/>
          <p:nvPr/>
        </p:nvCxnSpPr>
        <p:spPr>
          <a:xfrm>
            <a:off x="5685296" y="3224192"/>
            <a:ext cx="32399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36"/>
          <p:cNvCxnSpPr/>
          <p:nvPr/>
        </p:nvCxnSpPr>
        <p:spPr>
          <a:xfrm>
            <a:off x="4644008" y="3872264"/>
            <a:ext cx="42812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7"/>
          <p:cNvCxnSpPr/>
          <p:nvPr/>
        </p:nvCxnSpPr>
        <p:spPr>
          <a:xfrm>
            <a:off x="5220072" y="1630482"/>
            <a:ext cx="37055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66"/>
          <p:cNvSpPr txBox="1"/>
          <p:nvPr/>
        </p:nvSpPr>
        <p:spPr>
          <a:xfrm>
            <a:off x="251520" y="1183013"/>
            <a:ext cx="2503660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1200" dirty="0">
                <a:latin typeface="Helvetica 75" panose="020B0804020202020204" pitchFamily="34" charset="0"/>
              </a:rPr>
              <a:t>Wyłączaj światło, gdy wychodzisz </a:t>
            </a:r>
            <a:r>
              <a:rPr lang="pl-PL" sz="1200" dirty="0" smtClean="0">
                <a:latin typeface="Helvetica 75" panose="020B0804020202020204" pitchFamily="34" charset="0"/>
              </a:rPr>
              <a:t/>
            </a:r>
            <a:br>
              <a:rPr lang="pl-PL" sz="1200" dirty="0" smtClean="0">
                <a:latin typeface="Helvetica 75" panose="020B0804020202020204" pitchFamily="34" charset="0"/>
              </a:rPr>
            </a:br>
            <a:r>
              <a:rPr lang="pl-PL" sz="1200" dirty="0" smtClean="0">
                <a:latin typeface="Helvetica 75" panose="020B0804020202020204" pitchFamily="34" charset="0"/>
              </a:rPr>
              <a:t>z </a:t>
            </a:r>
            <a:r>
              <a:rPr lang="pl-PL" sz="1200" dirty="0">
                <a:latin typeface="Helvetica 75" panose="020B0804020202020204" pitchFamily="34" charset="0"/>
              </a:rPr>
              <a:t>pokoju/sali.</a:t>
            </a:r>
          </a:p>
        </p:txBody>
      </p:sp>
      <p:sp>
        <p:nvSpPr>
          <p:cNvPr id="24" name="TextBox 33"/>
          <p:cNvSpPr txBox="1"/>
          <p:nvPr/>
        </p:nvSpPr>
        <p:spPr>
          <a:xfrm>
            <a:off x="251520" y="2515054"/>
            <a:ext cx="2736304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1200" dirty="0">
                <a:latin typeface="Helvetica 75" panose="020B0804020202020204" pitchFamily="34" charset="0"/>
              </a:rPr>
              <a:t>Gotuj tyle, ile </a:t>
            </a:r>
            <a:r>
              <a:rPr lang="pl-PL" sz="1200" dirty="0" smtClean="0">
                <a:latin typeface="Helvetica 75" panose="020B0804020202020204" pitchFamily="34" charset="0"/>
              </a:rPr>
              <a:t>zjesz / wypijesz</a:t>
            </a:r>
            <a:r>
              <a:rPr lang="pl-PL" sz="1200" dirty="0">
                <a:latin typeface="Helvetica 75" panose="020B0804020202020204" pitchFamily="34" charset="0"/>
              </a:rPr>
              <a:t>. Konieczne </a:t>
            </a:r>
            <a:r>
              <a:rPr lang="pl-PL" sz="1200" dirty="0" smtClean="0">
                <a:latin typeface="Helvetica 75" panose="020B0804020202020204" pitchFamily="34" charset="0"/>
              </a:rPr>
              <a:t>w </a:t>
            </a:r>
            <a:r>
              <a:rPr lang="pl-PL" sz="1200" dirty="0">
                <a:latin typeface="Helvetica 75" panose="020B0804020202020204" pitchFamily="34" charset="0"/>
              </a:rPr>
              <a:t>garnku z pokrywką – zaoszczędzisz nawet 30% energii!</a:t>
            </a:r>
          </a:p>
        </p:txBody>
      </p:sp>
      <p:sp>
        <p:nvSpPr>
          <p:cNvPr id="26" name="TextBox 35"/>
          <p:cNvSpPr txBox="1"/>
          <p:nvPr/>
        </p:nvSpPr>
        <p:spPr>
          <a:xfrm>
            <a:off x="251521" y="1749924"/>
            <a:ext cx="2717932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pl-PL" sz="1200" dirty="0">
                <a:latin typeface="Helvetica 75" panose="020B0804020202020204" pitchFamily="34" charset="0"/>
              </a:rPr>
              <a:t>W trakcie mycia zębów zakręcaj wodę. Wybieraj częściej prysznic </a:t>
            </a:r>
            <a:r>
              <a:rPr lang="pl-PL" sz="1200" dirty="0" smtClean="0">
                <a:latin typeface="Helvetica 75" panose="020B0804020202020204" pitchFamily="34" charset="0"/>
              </a:rPr>
              <a:t/>
            </a:r>
            <a:br>
              <a:rPr lang="pl-PL" sz="1200" dirty="0" smtClean="0">
                <a:latin typeface="Helvetica 75" panose="020B0804020202020204" pitchFamily="34" charset="0"/>
              </a:rPr>
            </a:br>
            <a:r>
              <a:rPr lang="pl-PL" sz="1200" dirty="0" smtClean="0">
                <a:latin typeface="Helvetica 75" panose="020B0804020202020204" pitchFamily="34" charset="0"/>
              </a:rPr>
              <a:t>niż </a:t>
            </a:r>
            <a:r>
              <a:rPr lang="pl-PL" sz="1200" dirty="0">
                <a:latin typeface="Helvetica 75" panose="020B0804020202020204" pitchFamily="34" charset="0"/>
              </a:rPr>
              <a:t>kąpiel</a:t>
            </a:r>
          </a:p>
        </p:txBody>
      </p:sp>
      <p:sp>
        <p:nvSpPr>
          <p:cNvPr id="28" name="TextBox 37"/>
          <p:cNvSpPr txBox="1"/>
          <p:nvPr/>
        </p:nvSpPr>
        <p:spPr>
          <a:xfrm>
            <a:off x="251137" y="3289435"/>
            <a:ext cx="2736687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1200" dirty="0">
                <a:latin typeface="Helvetica 75" panose="020B0804020202020204" pitchFamily="34" charset="0"/>
              </a:rPr>
              <a:t>Nie otwieraj lodówki </a:t>
            </a:r>
            <a:r>
              <a:rPr lang="pl-PL" sz="1200" dirty="0" smtClean="0">
                <a:latin typeface="Helvetica 75" panose="020B0804020202020204" pitchFamily="34" charset="0"/>
              </a:rPr>
              <a:t>niepotrzebnie</a:t>
            </a:r>
            <a:r>
              <a:rPr lang="pl-PL" sz="1200" dirty="0">
                <a:latin typeface="Helvetica 75" panose="020B0804020202020204" pitchFamily="34" charset="0"/>
              </a:rPr>
              <a:t>. </a:t>
            </a:r>
            <a:r>
              <a:rPr lang="pl-PL" sz="1200" dirty="0" smtClean="0">
                <a:latin typeface="Helvetica 75" panose="020B0804020202020204" pitchFamily="34" charset="0"/>
              </a:rPr>
              <a:t> </a:t>
            </a:r>
            <a:r>
              <a:rPr lang="pl-PL" sz="1200" dirty="0">
                <a:latin typeface="Helvetica 75" panose="020B0804020202020204" pitchFamily="34" charset="0"/>
              </a:rPr>
              <a:t>Gdy wyjmujesz jedzenie z lodówki, szybko zamykaj drzwi. </a:t>
            </a:r>
          </a:p>
        </p:txBody>
      </p:sp>
      <p:sp>
        <p:nvSpPr>
          <p:cNvPr id="30" name="TextBox 39"/>
          <p:cNvSpPr txBox="1"/>
          <p:nvPr/>
        </p:nvSpPr>
        <p:spPr>
          <a:xfrm>
            <a:off x="6127239" y="1183013"/>
            <a:ext cx="2798410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1200" dirty="0">
                <a:latin typeface="Helvetica 75" panose="020B0804020202020204" pitchFamily="34" charset="0"/>
              </a:rPr>
              <a:t>Zmywarkę i pralkę włączaj tylko, gdy są pełne </a:t>
            </a:r>
            <a:r>
              <a:rPr lang="pl-PL" sz="1200" dirty="0">
                <a:latin typeface="Helvetica 55 Roman" panose="020B0604020202020204" pitchFamily="34" charset="0"/>
              </a:rPr>
              <a:t>– </a:t>
            </a:r>
            <a:r>
              <a:rPr lang="pl-PL" sz="1200" dirty="0">
                <a:latin typeface="Helvetica 75" panose="020B0804020202020204" pitchFamily="34" charset="0"/>
              </a:rPr>
              <a:t>zaoszczędzisz prąd i wodę.</a:t>
            </a:r>
          </a:p>
        </p:txBody>
      </p:sp>
      <p:sp>
        <p:nvSpPr>
          <p:cNvPr id="32" name="TextBox 41"/>
          <p:cNvSpPr txBox="1"/>
          <p:nvPr/>
        </p:nvSpPr>
        <p:spPr>
          <a:xfrm>
            <a:off x="6156176" y="1850512"/>
            <a:ext cx="2769473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1200" dirty="0">
                <a:latin typeface="Helvetica 75" panose="020B0804020202020204" pitchFamily="34" charset="0"/>
              </a:rPr>
              <a:t>Rozsądnie korzystaj z ciepłej wody podczas mycia.</a:t>
            </a:r>
          </a:p>
        </p:txBody>
      </p:sp>
      <p:sp>
        <p:nvSpPr>
          <p:cNvPr id="34" name="Tytuł 1"/>
          <p:cNvSpPr txBox="1">
            <a:spLocks/>
          </p:cNvSpPr>
          <p:nvPr/>
        </p:nvSpPr>
        <p:spPr>
          <a:xfrm>
            <a:off x="467544" y="267494"/>
            <a:ext cx="6318702" cy="641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smtClean="0">
                <a:latin typeface="Helvetica 75" panose="020B0804020202020204" pitchFamily="34" charset="0"/>
              </a:rPr>
              <a:t>Nie używasz? </a:t>
            </a:r>
            <a:r>
              <a:rPr lang="pl-PL" sz="3200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Wyłącz!</a:t>
            </a:r>
            <a:endParaRPr lang="pl-PL" sz="3200" dirty="0">
              <a:solidFill>
                <a:srgbClr val="FF6600"/>
              </a:solidFill>
              <a:latin typeface="Helvetica 75" panose="020B0804020202020204" pitchFamily="34" charset="0"/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350055" y="4299942"/>
            <a:ext cx="8443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Helvetica 75" panose="020B0804020202020204" pitchFamily="34" charset="0"/>
                <a:ea typeface="+mj-ea"/>
                <a:cs typeface="+mj-cs"/>
              </a:rPr>
              <a:t>Zaproś </a:t>
            </a:r>
            <a:r>
              <a:rPr lang="pl-PL" sz="2800" dirty="0">
                <a:solidFill>
                  <a:srgbClr val="FF6600"/>
                </a:solidFill>
                <a:latin typeface="Helvetica 75" panose="020B0804020202020204" pitchFamily="34" charset="0"/>
                <a:ea typeface="+mj-ea"/>
                <a:cs typeface="+mj-cs"/>
              </a:rPr>
              <a:t>rodziców </a:t>
            </a:r>
            <a:r>
              <a:rPr lang="pl-PL" sz="2800" dirty="0">
                <a:latin typeface="Helvetica 75" panose="020B0804020202020204" pitchFamily="34" charset="0"/>
                <a:ea typeface="+mj-ea"/>
                <a:cs typeface="+mj-cs"/>
              </a:rPr>
              <a:t>do zastosowania tych zasad!</a:t>
            </a:r>
          </a:p>
        </p:txBody>
      </p:sp>
      <p:sp>
        <p:nvSpPr>
          <p:cNvPr id="61" name="TextBox 66"/>
          <p:cNvSpPr txBox="1"/>
          <p:nvPr/>
        </p:nvSpPr>
        <p:spPr>
          <a:xfrm>
            <a:off x="6156176" y="3610639"/>
            <a:ext cx="2880319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1200" dirty="0">
                <a:latin typeface="Helvetica 75" panose="020B0804020202020204" pitchFamily="34" charset="0"/>
              </a:rPr>
              <a:t>Wymień żarówki </a:t>
            </a:r>
            <a:r>
              <a:rPr lang="pl-PL" sz="1200" dirty="0" smtClean="0">
                <a:latin typeface="Helvetica 75" panose="020B0804020202020204" pitchFamily="34" charset="0"/>
              </a:rPr>
              <a:t>na energooszczędne</a:t>
            </a:r>
            <a:r>
              <a:rPr lang="pl-PL" sz="1200" dirty="0">
                <a:latin typeface="Helvetica 75" panose="020B0804020202020204" pitchFamily="34" charset="0"/>
              </a:rPr>
              <a:t>.</a:t>
            </a:r>
          </a:p>
        </p:txBody>
      </p:sp>
      <p:sp>
        <p:nvSpPr>
          <p:cNvPr id="63" name="TextBox 33"/>
          <p:cNvSpPr txBox="1"/>
          <p:nvPr/>
        </p:nvSpPr>
        <p:spPr>
          <a:xfrm>
            <a:off x="6156176" y="2773318"/>
            <a:ext cx="2808695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1200" dirty="0">
                <a:latin typeface="Helvetica 75" panose="020B0804020202020204" pitchFamily="34" charset="0"/>
              </a:rPr>
              <a:t>Korzystaj ze </a:t>
            </a:r>
            <a:r>
              <a:rPr lang="pl-PL" sz="1200" dirty="0" smtClean="0">
                <a:latin typeface="Helvetica 75" panose="020B0804020202020204" pitchFamily="34" charset="0"/>
              </a:rPr>
              <a:t>sprzętu o </a:t>
            </a:r>
            <a:r>
              <a:rPr lang="pl-PL" sz="1200" dirty="0">
                <a:latin typeface="Helvetica 75" panose="020B0804020202020204" pitchFamily="34" charset="0"/>
              </a:rPr>
              <a:t>klasie energetycznej „A” </a:t>
            </a:r>
            <a:r>
              <a:rPr lang="pl-PL" sz="1200" dirty="0" smtClean="0">
                <a:latin typeface="Helvetica 75" panose="020B0804020202020204" pitchFamily="34" charset="0"/>
              </a:rPr>
              <a:t>i </a:t>
            </a:r>
            <a:r>
              <a:rPr lang="pl-PL" sz="1200" dirty="0">
                <a:latin typeface="Helvetica 75" panose="020B0804020202020204" pitchFamily="34" charset="0"/>
              </a:rPr>
              <a:t>wyższych.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190" y="1969100"/>
            <a:ext cx="1283757" cy="128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a 2"/>
          <p:cNvSpPr/>
          <p:nvPr/>
        </p:nvSpPr>
        <p:spPr>
          <a:xfrm rot="20239495">
            <a:off x="3688170" y="1189641"/>
            <a:ext cx="789757" cy="789757"/>
          </a:xfrm>
          <a:prstGeom prst="ellipse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2" name="Elipsa 41"/>
          <p:cNvSpPr/>
          <p:nvPr/>
        </p:nvSpPr>
        <p:spPr>
          <a:xfrm rot="20239495">
            <a:off x="4561666" y="3280354"/>
            <a:ext cx="789757" cy="789757"/>
          </a:xfrm>
          <a:prstGeom prst="ellipse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3" name="Elipsa 42"/>
          <p:cNvSpPr/>
          <p:nvPr/>
        </p:nvSpPr>
        <p:spPr>
          <a:xfrm rot="20239495">
            <a:off x="3091159" y="2707234"/>
            <a:ext cx="789757" cy="789757"/>
          </a:xfrm>
          <a:prstGeom prst="ellipse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6" name="Elipsa 45"/>
          <p:cNvSpPr/>
          <p:nvPr/>
        </p:nvSpPr>
        <p:spPr>
          <a:xfrm rot="20239495">
            <a:off x="5215775" y="1819573"/>
            <a:ext cx="789757" cy="789757"/>
          </a:xfrm>
          <a:prstGeom prst="ellipse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7" name="Elipsa 46"/>
          <p:cNvSpPr/>
          <p:nvPr/>
        </p:nvSpPr>
        <p:spPr>
          <a:xfrm rot="20239495">
            <a:off x="3101924" y="1837338"/>
            <a:ext cx="789757" cy="789757"/>
          </a:xfrm>
          <a:prstGeom prst="ellipse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8" name="Elipsa 47"/>
          <p:cNvSpPr/>
          <p:nvPr/>
        </p:nvSpPr>
        <p:spPr>
          <a:xfrm rot="20239495">
            <a:off x="4575654" y="1211026"/>
            <a:ext cx="789757" cy="789757"/>
          </a:xfrm>
          <a:prstGeom prst="ellipse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Elipsa 48"/>
          <p:cNvSpPr/>
          <p:nvPr/>
        </p:nvSpPr>
        <p:spPr>
          <a:xfrm rot="20239495">
            <a:off x="3719904" y="3316471"/>
            <a:ext cx="789757" cy="789757"/>
          </a:xfrm>
          <a:prstGeom prst="ellipse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0" name="Elipsa 49"/>
          <p:cNvSpPr/>
          <p:nvPr/>
        </p:nvSpPr>
        <p:spPr>
          <a:xfrm rot="20239495">
            <a:off x="5197400" y="2699176"/>
            <a:ext cx="789757" cy="789757"/>
          </a:xfrm>
          <a:prstGeom prst="ellipse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7" name="pole tekstowe 76"/>
          <p:cNvSpPr txBox="1"/>
          <p:nvPr/>
        </p:nvSpPr>
        <p:spPr>
          <a:xfrm>
            <a:off x="5263467" y="2784351"/>
            <a:ext cx="74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Helvetica 75" panose="020B0804020202020204" pitchFamily="34" charset="0"/>
              </a:rPr>
              <a:t>A</a:t>
            </a:r>
            <a:r>
              <a:rPr lang="pl-PL" sz="3600" baseline="34000" dirty="0" smtClean="0">
                <a:latin typeface="Helvetica 75" panose="020B0804020202020204" pitchFamily="34" charset="0"/>
              </a:rPr>
              <a:t>+</a:t>
            </a:r>
            <a:endParaRPr lang="pl-PL" sz="3600" baseline="34000" dirty="0">
              <a:latin typeface="Helvetica 75" panose="020B0804020202020204" pitchFamily="34" charset="0"/>
            </a:endParaRPr>
          </a:p>
        </p:txBody>
      </p:sp>
      <p:pic>
        <p:nvPicPr>
          <p:cNvPr id="2052" name="Picture 4" descr="C:\Users\horwakat\Documents\kasia\00 Ania i Karolina\pakiet edu orange energia\obrazki\fridg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44" y="3455040"/>
            <a:ext cx="258079" cy="52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orwakat\Documents\kasia\00 Ania i Karolina\pakiet edu orange energia\obrazki\light-bul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71" y="3414237"/>
            <a:ext cx="260360" cy="52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orwakat\Documents\kasia\00 Ania i Karolina\pakiet edu orange energia\obrazki\Nowy folder (2)\Cooking-po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02" y="2784351"/>
            <a:ext cx="599869" cy="59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horwakat\Documents\kasia\00 Ania i Karolina\pakiet edu orange energia\obrazki\Nowy folder (2)\Show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20" y="1969100"/>
            <a:ext cx="526232" cy="5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horwakat\Documents\kasia\00 Ania i Karolina\pakiet edu orange energia\obrazki\Nowy folder (2)\Smart_ta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74" y="1973751"/>
            <a:ext cx="547758" cy="54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horwakat\Documents\kasia\00 Ania i Karolina\pakiet edu orange energia\obrazki\Nowy folder (2)\Home-applianc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68" y="1333140"/>
            <a:ext cx="545529" cy="54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horwakat\Documents\kasia\00 Ania i Karolina\pakiet edu orange energia\obrazki\Nowy folder (2)\Smart_lightswitch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07" y="1333140"/>
            <a:ext cx="521544" cy="52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6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nalezione obrazy dla zapytania europejskie etykiety energetycz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648" y="1585185"/>
            <a:ext cx="4734705" cy="328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2542325" y="1275606"/>
            <a:ext cx="949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Helvetica 75" panose="020B0804020202020204" pitchFamily="34" charset="0"/>
                <a:ea typeface="+mj-ea"/>
                <a:cs typeface="+mj-cs"/>
              </a:rPr>
              <a:t>pralka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951718" y="1275606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Helvetica 75" panose="020B0804020202020204" pitchFamily="34" charset="0"/>
                <a:ea typeface="+mj-ea"/>
                <a:cs typeface="+mj-cs"/>
              </a:rPr>
              <a:t>lodówka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868144" y="1275606"/>
            <a:ext cx="50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Helvetica 75" panose="020B0804020202020204" pitchFamily="34" charset="0"/>
                <a:ea typeface="+mj-ea"/>
                <a:cs typeface="+mj-cs"/>
              </a:rPr>
              <a:t>TV</a:t>
            </a:r>
            <a:endParaRPr lang="pl-PL" sz="2000" dirty="0">
              <a:latin typeface="Helvetica 75" panose="020B0804020202020204" pitchFamily="34" charset="0"/>
              <a:ea typeface="+mj-ea"/>
              <a:cs typeface="+mj-cs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292025" y="213488"/>
            <a:ext cx="8559951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smtClean="0">
                <a:latin typeface="Helvetica 75" panose="020B0804020202020204" pitchFamily="34" charset="0"/>
              </a:rPr>
              <a:t>Oznaczenia </a:t>
            </a:r>
            <a:r>
              <a:rPr lang="pl-PL" sz="3200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etykiety energetycznej</a:t>
            </a:r>
            <a:endParaRPr lang="pl-PL" sz="3200" dirty="0">
              <a:solidFill>
                <a:srgbClr val="FF6600"/>
              </a:solidFill>
              <a:latin typeface="Helvetica 75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rwakat\Documents\kasia\00 Ania i Karolina\pakiet edu orange energia\prezentacja wg orange\tlo2-01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6" t="18771"/>
          <a:stretch/>
        </p:blipFill>
        <p:spPr bwMode="auto">
          <a:xfrm>
            <a:off x="5357362" y="-1"/>
            <a:ext cx="3786638" cy="40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0" y="3867894"/>
            <a:ext cx="9144000" cy="12756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58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391816" y="439165"/>
            <a:ext cx="6318702" cy="97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dirty="0">
                <a:solidFill>
                  <a:srgbClr val="FF6600"/>
                </a:solidFill>
                <a:latin typeface="Helvetica 75" panose="020B0804020202020204" pitchFamily="34" charset="0"/>
              </a:rPr>
              <a:t>Dobra robota!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1816" y="4021327"/>
            <a:ext cx="8572672" cy="968741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Czas na odznaki dla </a:t>
            </a:r>
            <a:r>
              <a:rPr lang="pl-PL" sz="3200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Młodych Strażników!</a:t>
            </a:r>
            <a:endParaRPr lang="pl-PL" sz="3200" dirty="0">
              <a:solidFill>
                <a:srgbClr val="FF6600"/>
              </a:solidFill>
              <a:latin typeface="Helvetica 75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58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391816" y="439165"/>
            <a:ext cx="6318702" cy="97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dirty="0">
              <a:solidFill>
                <a:srgbClr val="FF7900"/>
              </a:solidFill>
              <a:latin typeface="Helvetica 75" panose="020B0804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3867894"/>
            <a:ext cx="9144000" cy="12756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1816" y="4073649"/>
            <a:ext cx="8572672" cy="864096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Helvetica 75" panose="020B0804020202020204" pitchFamily="34" charset="0"/>
              </a:rPr>
              <a:t>Dziękujemy</a:t>
            </a:r>
            <a:r>
              <a:rPr lang="pl-PL" sz="3200" dirty="0">
                <a:solidFill>
                  <a:srgbClr val="FF7900"/>
                </a:solidFill>
                <a:latin typeface="Helvetica 75" panose="020B0804020202020204" pitchFamily="34" charset="0"/>
              </a:rPr>
              <a:t> </a:t>
            </a:r>
            <a:r>
              <a:rPr lang="pl-PL" sz="3200" dirty="0" smtClean="0">
                <a:solidFill>
                  <a:srgbClr val="FF6600"/>
                </a:solidFill>
                <a:latin typeface="Helvetica 75" panose="020B0804020202020204" pitchFamily="34" charset="0"/>
                <a:sym typeface="Wingdings" panose="05000000000000000000" pitchFamily="2" charset="2"/>
              </a:rPr>
              <a:t>:-)</a:t>
            </a:r>
            <a:endParaRPr lang="pl-PL" sz="3200" dirty="0">
              <a:solidFill>
                <a:srgbClr val="FF6600"/>
              </a:solidFill>
              <a:latin typeface="Helvetica 75" panose="020B0804020202020204" pitchFamily="34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2679574" y="1411273"/>
            <a:ext cx="3784851" cy="1098945"/>
            <a:chOff x="1835696" y="987574"/>
            <a:chExt cx="6129542" cy="1779735"/>
          </a:xfrm>
        </p:grpSpPr>
        <p:grpSp>
          <p:nvGrpSpPr>
            <p:cNvPr id="4" name="Grupa 3"/>
            <p:cNvGrpSpPr/>
            <p:nvPr/>
          </p:nvGrpSpPr>
          <p:grpSpPr>
            <a:xfrm>
              <a:off x="1835696" y="987574"/>
              <a:ext cx="3168352" cy="1779735"/>
              <a:chOff x="3491880" y="1165619"/>
              <a:chExt cx="2609886" cy="1466032"/>
            </a:xfrm>
          </p:grpSpPr>
          <p:pic>
            <p:nvPicPr>
              <p:cNvPr id="7170" name="Picture 2" descr="C:\Users\horwakat\Documents\kasia\Colour swatches v4\ORANGE_Logo_Master Artwork\Logo_Digital\Logo_Digital_Colour\Logo_RGB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880" y="1408197"/>
                <a:ext cx="980877" cy="980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1" name="Picture 3" descr="C:\Users\horwakat\Documents\kasia\00 Ania i Karolina\pakiet edu orange energia\nowe dokumenty\Ikonki CSR Zestaw Produkcyjny\Ikonki JPGi&amp;PNG RGB\ikonka-CSR-Czyste-Srodowisko-RGB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4048" y="1165619"/>
                <a:ext cx="1097718" cy="14660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966" y="1732793"/>
              <a:ext cx="2448272" cy="41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72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rwakat\Documents\kasia\00 Ania i Karolina\pakiet edu orange energia\nowe dokumenty\noweslajdy\1-01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006"/>
            <a:ext cx="9146137" cy="514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orwakat\Documents\kasia\00 Ania i Karolina\pakiet edu orange energia\obrazki\OGA3K50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1" b="4484"/>
          <a:stretch/>
        </p:blipFill>
        <p:spPr bwMode="auto">
          <a:xfrm>
            <a:off x="0" y="-6006"/>
            <a:ext cx="2627784" cy="263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1816" y="2787774"/>
            <a:ext cx="4104456" cy="2117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b="1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Czy wiesz, że… </a:t>
            </a:r>
          </a:p>
          <a:p>
            <a:r>
              <a:rPr lang="pl-PL" sz="2800" dirty="0" smtClean="0">
                <a:solidFill>
                  <a:schemeClr val="tx1"/>
                </a:solidFill>
                <a:latin typeface="Helvetica 75 Bold" panose="020B0804020202020204" pitchFamily="34" charset="0"/>
              </a:rPr>
              <a:t>ciepło, światło </a:t>
            </a:r>
            <a:r>
              <a:rPr lang="pl-PL" sz="2800" dirty="0" smtClean="0">
                <a:solidFill>
                  <a:schemeClr val="tx1"/>
                </a:solidFill>
                <a:latin typeface="Helvetica 75" panose="020B0804020202020204" pitchFamily="34" charset="0"/>
              </a:rPr>
              <a:t/>
            </a:r>
            <a:br>
              <a:rPr lang="pl-PL" sz="2800" dirty="0" smtClean="0">
                <a:solidFill>
                  <a:schemeClr val="tx1"/>
                </a:solidFill>
                <a:latin typeface="Helvetica 75" panose="020B0804020202020204" pitchFamily="34" charset="0"/>
              </a:rPr>
            </a:br>
            <a:r>
              <a:rPr lang="pl-PL" sz="2800" dirty="0" smtClean="0">
                <a:solidFill>
                  <a:schemeClr val="tx1"/>
                </a:solidFill>
                <a:latin typeface="Helvetica 75" panose="020B0804020202020204" pitchFamily="34" charset="0"/>
              </a:rPr>
              <a:t>i dźwięk to wszystko formy energii?</a:t>
            </a:r>
            <a:endParaRPr lang="pl-PL" sz="2800" dirty="0">
              <a:solidFill>
                <a:schemeClr val="tx1"/>
              </a:solidFill>
              <a:latin typeface="Helvetica 75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orwakat\Documents\kasia\00 Ania i Karolina\pakiet edu orange energia\nowe dokumenty\noweslajdy\4-01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"/>
            <a:ext cx="9144000" cy="514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0" y="0"/>
            <a:ext cx="9144000" cy="8975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4644008" y="0"/>
            <a:ext cx="2096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Energia </a:t>
            </a:r>
            <a:br>
              <a:rPr lang="pl-PL" dirty="0" smtClean="0">
                <a:solidFill>
                  <a:schemeClr val="bg1"/>
                </a:solidFill>
                <a:latin typeface="Helvetica 75" panose="020B0804020202020204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do działania, </a:t>
            </a:r>
            <a:br>
              <a:rPr lang="pl-PL" dirty="0" smtClean="0">
                <a:solidFill>
                  <a:schemeClr val="bg1"/>
                </a:solidFill>
                <a:latin typeface="Helvetica 75" panose="020B0804020202020204" pitchFamily="34" charset="0"/>
              </a:rPr>
            </a:br>
            <a:r>
              <a:rPr lang="pl-PL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do zabawy</a:t>
            </a:r>
            <a:endParaRPr lang="pl-PL" dirty="0">
              <a:solidFill>
                <a:srgbClr val="FF660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948264" y="153888"/>
            <a:ext cx="2096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Energia </a:t>
            </a:r>
            <a:r>
              <a:rPr lang="pl-PL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elektryczna</a:t>
            </a:r>
            <a:endParaRPr lang="pl-PL" dirty="0">
              <a:solidFill>
                <a:srgbClr val="FF66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07504" y="153888"/>
            <a:ext cx="2096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Energia </a:t>
            </a:r>
          </a:p>
          <a:p>
            <a:pPr algn="ctr"/>
            <a:r>
              <a:rPr lang="pl-PL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w przyrodzie</a:t>
            </a:r>
            <a:endParaRPr lang="pl-PL" dirty="0">
              <a:solidFill>
                <a:srgbClr val="FF6600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339752" y="153888"/>
            <a:ext cx="2096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Helvetica 75" panose="020B0804020202020204" pitchFamily="34" charset="0"/>
              </a:rPr>
              <a:t>Energia </a:t>
            </a:r>
          </a:p>
          <a:p>
            <a:pPr algn="ctr"/>
            <a:r>
              <a:rPr lang="pl-PL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cieplna</a:t>
            </a:r>
            <a:endParaRPr lang="pl-PL" dirty="0">
              <a:solidFill>
                <a:srgbClr val="FF6600"/>
              </a:solidFill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2268431" y="0"/>
            <a:ext cx="0" cy="51435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/>
          <p:nvPr/>
        </p:nvCxnSpPr>
        <p:spPr>
          <a:xfrm>
            <a:off x="4572904" y="0"/>
            <a:ext cx="0" cy="51435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>
          <a:xfrm>
            <a:off x="6876256" y="0"/>
            <a:ext cx="0" cy="51435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6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horwakat\Documents\kasia\00 Ania i Karolina\pakiet edu orange energia\obrazki\3863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6" r="10754"/>
          <a:stretch/>
        </p:blipFill>
        <p:spPr bwMode="auto">
          <a:xfrm>
            <a:off x="4572000" y="-6006"/>
            <a:ext cx="4572000" cy="51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1816" y="3075806"/>
            <a:ext cx="4104456" cy="1577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b="1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Po co nam</a:t>
            </a:r>
            <a:br>
              <a:rPr lang="pl-PL" sz="3600" b="1" dirty="0" smtClean="0">
                <a:solidFill>
                  <a:srgbClr val="FF6600"/>
                </a:solidFill>
                <a:latin typeface="Helvetica 75" panose="020B0804020202020204" pitchFamily="34" charset="0"/>
              </a:rPr>
            </a:br>
            <a:r>
              <a:rPr lang="pl-PL" sz="3600" dirty="0" smtClean="0">
                <a:solidFill>
                  <a:schemeClr val="tx1"/>
                </a:solidFill>
                <a:latin typeface="Helvetica 75" panose="020B0804020202020204" pitchFamily="34" charset="0"/>
              </a:rPr>
              <a:t>energia elektryczna?</a:t>
            </a:r>
            <a:endParaRPr lang="pl-PL" sz="3600" dirty="0">
              <a:solidFill>
                <a:schemeClr val="tx1"/>
              </a:solidFill>
              <a:latin typeface="Helvetica 75" panose="020B0804020202020204" pitchFamily="34" charset="0"/>
            </a:endParaRPr>
          </a:p>
        </p:txBody>
      </p:sp>
      <p:pic>
        <p:nvPicPr>
          <p:cNvPr id="8" name="Picture 2" descr="C:\Users\horwakat\Documents\kasia\00 Ania i Karolina\pakiet edu orange energia\obrazki\OGA3K50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1" b="4484"/>
          <a:stretch/>
        </p:blipFill>
        <p:spPr bwMode="auto">
          <a:xfrm>
            <a:off x="0" y="-6006"/>
            <a:ext cx="2627784" cy="263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5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2715766"/>
            <a:ext cx="9144000" cy="24277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411510"/>
            <a:ext cx="6318702" cy="972108"/>
          </a:xfrm>
        </p:spPr>
        <p:txBody>
          <a:bodyPr>
            <a:noAutofit/>
          </a:bodyPr>
          <a:lstStyle/>
          <a:p>
            <a:pPr algn="l"/>
            <a:r>
              <a:rPr lang="pl-PL" sz="3200" dirty="0">
                <a:solidFill>
                  <a:srgbClr val="FF6600"/>
                </a:solidFill>
                <a:latin typeface="Helvetica 75" panose="020B0804020202020204" pitchFamily="34" charset="0"/>
              </a:rPr>
              <a:t>Do czego </a:t>
            </a:r>
            <a:r>
              <a:rPr lang="pl-PL" sz="3200" dirty="0">
                <a:latin typeface="Helvetica 75" panose="020B0804020202020204" pitchFamily="34" charset="0"/>
              </a:rPr>
              <a:t>potrzebna jest energia elektryczna </a:t>
            </a:r>
            <a:r>
              <a:rPr lang="pl-PL" sz="3200" dirty="0">
                <a:solidFill>
                  <a:srgbClr val="FF6600"/>
                </a:solidFill>
                <a:latin typeface="Helvetica 75" panose="020B0804020202020204" pitchFamily="34" charset="0"/>
              </a:rPr>
              <a:t>w domu</a:t>
            </a:r>
            <a:r>
              <a:rPr lang="pl-PL" sz="3200" dirty="0">
                <a:latin typeface="Helvetica 75" panose="020B0804020202020204" pitchFamily="34" charset="0"/>
              </a:rPr>
              <a:t>?</a:t>
            </a:r>
          </a:p>
        </p:txBody>
      </p:sp>
      <p:pic>
        <p:nvPicPr>
          <p:cNvPr id="8196" name="Picture 4" descr="C:\Users\horwakat\Documents\kasia\00 Ania i Karolina\pakiet edu orange energia\domek\domek ok pusty 100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65" y="1313100"/>
            <a:ext cx="5111471" cy="38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1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rwakat\Documents\kasia\00 Ania i Karolina\pakiet edu orange energia\domek\domek ok m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07" y="1313100"/>
            <a:ext cx="5112186" cy="38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7236296" y="1771712"/>
            <a:ext cx="1598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Oświetlenie</a:t>
            </a:r>
          </a:p>
          <a:p>
            <a:r>
              <a:rPr lang="pl-PL" dirty="0" smtClean="0">
                <a:latin typeface="Helvetica 75" panose="020B0804020202020204" pitchFamily="34" charset="0"/>
              </a:rPr>
              <a:t>np. do lampy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81775" y="439165"/>
            <a:ext cx="2759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Urządzenia elektryczne</a:t>
            </a:r>
          </a:p>
          <a:p>
            <a:r>
              <a:rPr lang="pl-PL" dirty="0" smtClean="0">
                <a:latin typeface="Helvetica 75" panose="020B0804020202020204" pitchFamily="34" charset="0"/>
              </a:rPr>
              <a:t>np. do telewizora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98722" y="2170438"/>
            <a:ext cx="1649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Ciepła woda</a:t>
            </a:r>
          </a:p>
          <a:p>
            <a:r>
              <a:rPr lang="pl-PL" dirty="0" smtClean="0">
                <a:latin typeface="Helvetica 75" panose="020B0804020202020204" pitchFamily="34" charset="0"/>
              </a:rPr>
              <a:t>np. do wanny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624230" y="686800"/>
            <a:ext cx="1936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Gotowanie</a:t>
            </a:r>
          </a:p>
          <a:p>
            <a:r>
              <a:rPr lang="pl-PL" dirty="0" smtClean="0">
                <a:latin typeface="Helvetica 75" panose="020B0804020202020204" pitchFamily="34" charset="0"/>
              </a:rPr>
              <a:t>np. do kuchenki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81776" y="1171548"/>
            <a:ext cx="21098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FF6600"/>
                </a:solidFill>
                <a:latin typeface="Helvetica 75" panose="020B0804020202020204" pitchFamily="34" charset="0"/>
              </a:rPr>
              <a:t>Ogrzewanie</a:t>
            </a:r>
          </a:p>
          <a:p>
            <a:r>
              <a:rPr lang="pl-PL" dirty="0" smtClean="0">
                <a:latin typeface="Helvetica 75" panose="020B0804020202020204" pitchFamily="34" charset="0"/>
              </a:rPr>
              <a:t>np. do kaloryfera </a:t>
            </a:r>
          </a:p>
          <a:p>
            <a:r>
              <a:rPr lang="pl-PL" dirty="0" smtClean="0">
                <a:latin typeface="Helvetica 75" panose="020B0804020202020204" pitchFamily="34" charset="0"/>
              </a:rPr>
              <a:t>elektrycznego</a:t>
            </a:r>
            <a:endParaRPr lang="pl-PL" dirty="0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2267744" y="1851670"/>
            <a:ext cx="2232248" cy="18002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 flipH="1">
            <a:off x="6732050" y="2477590"/>
            <a:ext cx="792086" cy="904903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oliniowy 33"/>
          <p:cNvCxnSpPr/>
          <p:nvPr/>
        </p:nvCxnSpPr>
        <p:spPr>
          <a:xfrm>
            <a:off x="2048533" y="2816769"/>
            <a:ext cx="1353241" cy="1097274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oliniowy 35"/>
          <p:cNvCxnSpPr/>
          <p:nvPr/>
        </p:nvCxnSpPr>
        <p:spPr>
          <a:xfrm>
            <a:off x="2627784" y="915566"/>
            <a:ext cx="2520280" cy="208823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oliniowy 37"/>
          <p:cNvCxnSpPr/>
          <p:nvPr/>
        </p:nvCxnSpPr>
        <p:spPr>
          <a:xfrm flipH="1">
            <a:off x="5875551" y="1082718"/>
            <a:ext cx="720079" cy="81204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0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rwakat\Documents\kasia\00 Ania i Karolina\pakiet edu orange energia\obrazki\146563-OTNJB1-417a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2" t="1035" r="252"/>
          <a:stretch/>
        </p:blipFill>
        <p:spPr bwMode="auto">
          <a:xfrm>
            <a:off x="4165599" y="-6006"/>
            <a:ext cx="4978401" cy="514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orwakat\Documents\kasia\00 Ania i Karolina\pakiet edu orange energia\obrazki\OGA3K50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1" b="4484"/>
          <a:stretch/>
        </p:blipFill>
        <p:spPr bwMode="auto">
          <a:xfrm>
            <a:off x="0" y="-6006"/>
            <a:ext cx="2627784" cy="263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1816" y="3075806"/>
            <a:ext cx="4104456" cy="1577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b="1" dirty="0">
                <a:solidFill>
                  <a:srgbClr val="FF6600"/>
                </a:solidFill>
                <a:latin typeface="Helvetica 75" panose="020B0804020202020204" pitchFamily="34" charset="0"/>
              </a:rPr>
              <a:t>Jak</a:t>
            </a:r>
            <a:r>
              <a:rPr lang="pl-PL" sz="3600" b="1" dirty="0">
                <a:solidFill>
                  <a:schemeClr val="tx1"/>
                </a:solidFill>
                <a:latin typeface="Helvetica 75" panose="020B0804020202020204" pitchFamily="34" charset="0"/>
              </a:rPr>
              <a:t> </a:t>
            </a:r>
            <a:br>
              <a:rPr lang="pl-PL" sz="3600" b="1" dirty="0">
                <a:solidFill>
                  <a:schemeClr val="tx1"/>
                </a:solidFill>
                <a:latin typeface="Helvetica 75" panose="020B0804020202020204" pitchFamily="34" charset="0"/>
              </a:rPr>
            </a:br>
            <a:r>
              <a:rPr lang="pl-PL" sz="3600" b="1" dirty="0">
                <a:solidFill>
                  <a:schemeClr val="tx1"/>
                </a:solidFill>
                <a:latin typeface="Helvetica 75" panose="020B0804020202020204" pitchFamily="34" charset="0"/>
              </a:rPr>
              <a:t>powstaje</a:t>
            </a:r>
            <a:r>
              <a:rPr lang="pl-PL" sz="3600" b="1" dirty="0">
                <a:solidFill>
                  <a:srgbClr val="FF6600"/>
                </a:solidFill>
                <a:latin typeface="Helvetica 75" panose="020B0804020202020204" pitchFamily="34" charset="0"/>
              </a:rPr>
              <a:t/>
            </a:r>
            <a:br>
              <a:rPr lang="pl-PL" sz="3600" b="1" dirty="0">
                <a:solidFill>
                  <a:srgbClr val="FF6600"/>
                </a:solidFill>
                <a:latin typeface="Helvetica 75" panose="020B0804020202020204" pitchFamily="34" charset="0"/>
              </a:rPr>
            </a:br>
            <a:r>
              <a:rPr lang="pl-PL" sz="3600" dirty="0">
                <a:solidFill>
                  <a:schemeClr val="tx1"/>
                </a:solidFill>
                <a:latin typeface="Helvetica 75" panose="020B0804020202020204" pitchFamily="34" charset="0"/>
              </a:rPr>
              <a:t>energia?</a:t>
            </a:r>
          </a:p>
        </p:txBody>
      </p:sp>
    </p:spTree>
    <p:extLst>
      <p:ext uri="{BB962C8B-B14F-4D97-AF65-F5344CB8AC3E}">
        <p14:creationId xmlns:p14="http://schemas.microsoft.com/office/powerpoint/2010/main" val="23637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10766</TotalTime>
  <Words>1735</Words>
  <Application>Microsoft Office PowerPoint</Application>
  <PresentationFormat>Pokaz na ekranie (16:9)</PresentationFormat>
  <Paragraphs>225</Paragraphs>
  <Slides>37</Slides>
  <Notes>35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8" baseType="lpstr">
      <vt:lpstr>Motyw pakietu Office</vt:lpstr>
      <vt:lpstr>Młodzi strażnicy energii. Oszczędzamy energię z Orange!</vt:lpstr>
      <vt:lpstr>Poczujmy energię!</vt:lpstr>
      <vt:lpstr>Co to jest energia  i do czego jej potrzebujemy?</vt:lpstr>
      <vt:lpstr>Prezentacja programu PowerPoint</vt:lpstr>
      <vt:lpstr>Prezentacja programu PowerPoint</vt:lpstr>
      <vt:lpstr>Prezentacja programu PowerPoint</vt:lpstr>
      <vt:lpstr>Do czego potrzebna jest energia elektryczna w domu?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Kto „zjada” najwięcej energii?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Spójrzmy  na etykiety energetyczne!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Czas na odznaki dla Młodych Strażników!</vt:lpstr>
      <vt:lpstr>Dziękujemy :-)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Dlaczego warto oszczędzać energię?</dc:title>
  <dc:creator>Joanna Płudowska</dc:creator>
  <cp:lastModifiedBy>Burda Karolina 3 - Hurt</cp:lastModifiedBy>
  <cp:revision>252</cp:revision>
  <dcterms:created xsi:type="dcterms:W3CDTF">2018-10-09T09:26:55Z</dcterms:created>
  <dcterms:modified xsi:type="dcterms:W3CDTF">2019-03-14T10:21:58Z</dcterms:modified>
</cp:coreProperties>
</file>